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2.xml" ContentType="application/vnd.openxmlformats-officedocument.themeOverride+xml"/>
  <Override PartName="/ppt/notesSlides/notesSlide14.xml" ContentType="application/vnd.openxmlformats-officedocument.presentationml.notesSlide+xml"/>
  <Override PartName="/ppt/theme/themeOverride13.xml" ContentType="application/vnd.openxmlformats-officedocument.themeOverr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21"/>
  </p:notesMasterIdLst>
  <p:handoutMasterIdLst>
    <p:handoutMasterId r:id="rId22"/>
  </p:handoutMasterIdLst>
  <p:sldIdLst>
    <p:sldId id="290" r:id="rId5"/>
    <p:sldId id="258" r:id="rId6"/>
    <p:sldId id="260" r:id="rId7"/>
    <p:sldId id="285" r:id="rId8"/>
    <p:sldId id="295" r:id="rId9"/>
    <p:sldId id="263" r:id="rId10"/>
    <p:sldId id="265" r:id="rId11"/>
    <p:sldId id="267" r:id="rId12"/>
    <p:sldId id="300" r:id="rId13"/>
    <p:sldId id="299" r:id="rId14"/>
    <p:sldId id="266" r:id="rId15"/>
    <p:sldId id="275" r:id="rId16"/>
    <p:sldId id="294" r:id="rId17"/>
    <p:sldId id="273" r:id="rId18"/>
    <p:sldId id="282" r:id="rId19"/>
    <p:sldId id="286" r:id="rId20"/>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33"/>
    <a:srgbClr val="0096D6"/>
    <a:srgbClr val="006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6" autoAdjust="0"/>
    <p:restoredTop sz="63636" autoAdjust="0"/>
  </p:normalViewPr>
  <p:slideViewPr>
    <p:cSldViewPr>
      <p:cViewPr varScale="1">
        <p:scale>
          <a:sx n="101" d="100"/>
          <a:sy n="101" d="100"/>
        </p:scale>
        <p:origin x="1512" y="7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58" d="100"/>
          <a:sy n="58" d="100"/>
        </p:scale>
        <p:origin x="234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D9AD57D-31F5-4E03-AECF-2D834E9D3DBB}" type="datetimeFigureOut">
              <a:rPr lang="en-US" smtClean="0"/>
              <a:t>10/22/2025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C0F842-9AF0-4FF2-8A19-C9409B9098F5}" type="slidenum">
              <a:rPr lang="en-US" smtClean="0"/>
              <a:t>‹#›</a:t>
            </a:fld>
            <a:endParaRPr lang="en-US"/>
          </a:p>
        </p:txBody>
      </p:sp>
    </p:spTree>
    <p:extLst>
      <p:ext uri="{BB962C8B-B14F-4D97-AF65-F5344CB8AC3E}">
        <p14:creationId xmlns:p14="http://schemas.microsoft.com/office/powerpoint/2010/main" val="297554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E8B346-60A0-4B99-B8F0-743DE6538757}" type="datetimeFigureOut">
              <a:rPr lang="en-US" smtClean="0"/>
              <a:t>10/22/2025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519B734-D9E1-4412-A2B0-DD2CD60F1E68}" type="slidenum">
              <a:rPr lang="en-US" smtClean="0"/>
              <a:t>‹#›</a:t>
            </a:fld>
            <a:endParaRPr lang="en-US"/>
          </a:p>
        </p:txBody>
      </p:sp>
    </p:spTree>
    <p:extLst>
      <p:ext uri="{BB962C8B-B14F-4D97-AF65-F5344CB8AC3E}">
        <p14:creationId xmlns:p14="http://schemas.microsoft.com/office/powerpoint/2010/main" val="817906785"/>
      </p:ext>
    </p:extLst>
  </p:cSld>
  <p:clrMap bg1="lt1" tx1="dk1" bg2="lt2" tx2="dk2" accent1="accent1" accent2="accent2" accent3="accent3" accent4="accent4" accent5="accent5" accent6="accent6" hlink="hlink" folHlink="folHlink"/>
  <p:notesStyle>
    <a:lvl1pPr marL="0" algn="l" defTabSz="914400" rtl="0" eaLnBrk="1" latinLnBrk="0" hangingPunct="1">
      <a:defRPr sz="2400" kern="1200">
        <a:solidFill>
          <a:schemeClr val="tx1"/>
        </a:solidFill>
        <a:latin typeface="+mn-lt"/>
        <a:ea typeface="+mn-ea"/>
        <a:cs typeface="+mn-cs"/>
      </a:defRPr>
    </a:lvl1pPr>
    <a:lvl2pPr marL="457200" algn="l" defTabSz="914400" rtl="0" eaLnBrk="1" latinLnBrk="0" hangingPunct="1">
      <a:defRPr sz="2400" kern="1200">
        <a:solidFill>
          <a:schemeClr val="tx1"/>
        </a:solidFill>
        <a:latin typeface="+mn-lt"/>
        <a:ea typeface="+mn-ea"/>
        <a:cs typeface="+mn-cs"/>
      </a:defRPr>
    </a:lvl2pPr>
    <a:lvl3pPr marL="914400" algn="l" defTabSz="914400" rtl="0" eaLnBrk="1" latinLnBrk="0" hangingPunct="1">
      <a:defRPr sz="2400" kern="1200">
        <a:solidFill>
          <a:schemeClr val="tx1"/>
        </a:solidFill>
        <a:latin typeface="+mn-lt"/>
        <a:ea typeface="+mn-ea"/>
        <a:cs typeface="+mn-cs"/>
      </a:defRPr>
    </a:lvl3pPr>
    <a:lvl4pPr marL="1371600" algn="l" defTabSz="914400" rtl="0" eaLnBrk="1" latinLnBrk="0" hangingPunct="1">
      <a:defRPr sz="2400" kern="1200">
        <a:solidFill>
          <a:schemeClr val="tx1"/>
        </a:solidFill>
        <a:latin typeface="+mn-lt"/>
        <a:ea typeface="+mn-ea"/>
        <a:cs typeface="+mn-cs"/>
      </a:defRPr>
    </a:lvl4pPr>
    <a:lvl5pPr marL="1828800" algn="l" defTabSz="914400" rtl="0" eaLnBrk="1" latinLnBrk="0" hangingPunct="1">
      <a:defRPr sz="2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Welcome, everyone! Thanks for attending this chapter educational event. </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Since you’re here, you may be somewhat familiar with Modern Woodmen of America chapters. Chapters are local groups of Modern Woodmen members who come together to:  </a:t>
            </a:r>
          </a:p>
          <a:p>
            <a:pPr marL="6350" marR="0" indent="-6350">
              <a:lnSpc>
                <a:spcPct val="103000"/>
              </a:lnSpc>
              <a:spcBef>
                <a:spcPts val="0"/>
              </a:spcBef>
              <a:spcAft>
                <a:spcPts val="25"/>
              </a:spcAft>
              <a:tabLst>
                <a:tab pos="285750" algn="l"/>
              </a:tabLst>
            </a:pPr>
            <a:r>
              <a:rPr lang="en-US" sz="2400" dirty="0">
                <a:solidFill>
                  <a:srgbClr val="000000"/>
                </a:solidFill>
                <a:effectLst/>
                <a:latin typeface="Arial" panose="020B0604020202020204" pitchFamily="34" charset="0"/>
                <a:ea typeface="Arial" panose="020B0604020202020204" pitchFamily="34" charset="0"/>
              </a:rPr>
              <a:t>• 	Impact the community and help those in need.</a:t>
            </a:r>
          </a:p>
          <a:p>
            <a:pPr marL="6350" marR="0" indent="-6350">
              <a:lnSpc>
                <a:spcPct val="103000"/>
              </a:lnSpc>
              <a:spcBef>
                <a:spcPts val="0"/>
              </a:spcBef>
              <a:spcAft>
                <a:spcPts val="25"/>
              </a:spcAft>
              <a:tabLst>
                <a:tab pos="285750" algn="l"/>
              </a:tabLst>
            </a:pPr>
            <a:r>
              <a:rPr lang="en-US" sz="2400" dirty="0">
                <a:solidFill>
                  <a:srgbClr val="000000"/>
                </a:solidFill>
                <a:effectLst/>
                <a:latin typeface="Arial" panose="020B0604020202020204" pitchFamily="34" charset="0"/>
                <a:ea typeface="Arial" panose="020B0604020202020204" pitchFamily="34" charset="0"/>
              </a:rPr>
              <a:t>•	Discover new places and learn new things.</a:t>
            </a:r>
          </a:p>
          <a:p>
            <a:pPr marL="6350" marR="0" indent="-6350">
              <a:lnSpc>
                <a:spcPct val="103000"/>
              </a:lnSpc>
              <a:spcBef>
                <a:spcPts val="0"/>
              </a:spcBef>
              <a:spcAft>
                <a:spcPts val="25"/>
              </a:spcAft>
              <a:tabLst>
                <a:tab pos="285750" algn="l"/>
              </a:tabLst>
            </a:pPr>
            <a:r>
              <a:rPr lang="en-US" sz="2400" dirty="0">
                <a:solidFill>
                  <a:srgbClr val="000000"/>
                </a:solidFill>
                <a:effectLst/>
                <a:latin typeface="Arial" panose="020B0604020202020204" pitchFamily="34" charset="0"/>
                <a:ea typeface="Arial" panose="020B0604020202020204" pitchFamily="34" charset="0"/>
              </a:rPr>
              <a:t>• 	Meet and build friendships with other local members.</a:t>
            </a:r>
          </a:p>
          <a:p>
            <a:pPr marL="6350" marR="0" indent="-6350">
              <a:lnSpc>
                <a:spcPct val="103000"/>
              </a:lnSpc>
              <a:spcBef>
                <a:spcPts val="0"/>
              </a:spcBef>
              <a:spcAft>
                <a:spcPts val="25"/>
              </a:spcAft>
              <a:tabLst>
                <a:tab pos="285750" algn="l"/>
              </a:tabLst>
            </a:pPr>
            <a:r>
              <a:rPr lang="en-US" sz="2400" dirty="0">
                <a:solidFill>
                  <a:srgbClr val="000000"/>
                </a:solidFill>
                <a:effectLst/>
                <a:latin typeface="Arial" panose="020B0604020202020204" pitchFamily="34" charset="0"/>
                <a:ea typeface="Arial" panose="020B0604020202020204" pitchFamily="34" charset="0"/>
              </a:rPr>
              <a:t>• 	And have fun!</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Chapters are part of what makes Modern Woodmen unique as a fraternal financial services organization. “Fraternal” is a somewhat unknown word, but it’s at the heart of Modern Woodmen. In part, it means we were built for our members’ benefit, not for stockholders. </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2400" b="1" dirty="0">
                <a:solidFill>
                  <a:srgbClr val="000000"/>
                </a:solidFill>
                <a:effectLst/>
                <a:latin typeface="Arial" panose="020B0604020202020204" pitchFamily="34" charset="0"/>
                <a:ea typeface="Arial" panose="020B0604020202020204" pitchFamily="34" charset="0"/>
              </a:rPr>
              <a:t>Question:</a:t>
            </a:r>
            <a:r>
              <a:rPr lang="en-US" sz="2400" dirty="0">
                <a:solidFill>
                  <a:srgbClr val="000000"/>
                </a:solidFill>
                <a:effectLst/>
                <a:latin typeface="Arial" panose="020B0604020202020204" pitchFamily="34" charset="0"/>
                <a:ea typeface="Arial" panose="020B0604020202020204" pitchFamily="34" charset="0"/>
              </a:rPr>
              <a:t> Show of hands, who here is a Modern Woodmen member? [pause for show of hands]</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2400" b="1" dirty="0">
                <a:solidFill>
                  <a:srgbClr val="000000"/>
                </a:solidFill>
                <a:effectLst/>
                <a:latin typeface="Arial" panose="020B0604020202020204" pitchFamily="34" charset="0"/>
                <a:ea typeface="Arial" panose="020B0604020202020204" pitchFamily="34" charset="0"/>
              </a:rPr>
              <a:t>Question:</a:t>
            </a:r>
            <a:r>
              <a:rPr lang="en-US" sz="2400" dirty="0">
                <a:solidFill>
                  <a:srgbClr val="000000"/>
                </a:solidFill>
                <a:effectLst/>
                <a:latin typeface="Arial" panose="020B0604020202020204" pitchFamily="34" charset="0"/>
                <a:ea typeface="Arial" panose="020B0604020202020204" pitchFamily="34" charset="0"/>
              </a:rPr>
              <a:t> Who doesn’t know what a member is? [pause for show of hands]</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Simply put, when you join Modern Woodmen, you become a member of the organization. </a:t>
            </a:r>
          </a:p>
          <a:p>
            <a:pPr marL="274320" marR="0" indent="-274320">
              <a:lnSpc>
                <a:spcPct val="104000"/>
              </a:lnSpc>
              <a:spcBef>
                <a:spcPts val="0"/>
              </a:spcBef>
              <a:spcAft>
                <a:spcPts val="25"/>
              </a:spcAft>
              <a:tabLst>
                <a:tab pos="285750" algn="l"/>
              </a:tabLst>
            </a:pPr>
            <a:r>
              <a:rPr lang="en-US" sz="2400" dirty="0">
                <a:solidFill>
                  <a:srgbClr val="000000"/>
                </a:solidFill>
                <a:effectLst/>
                <a:latin typeface="Arial" panose="020B0604020202020204" pitchFamily="34" charset="0"/>
                <a:ea typeface="Arial" panose="020B0604020202020204" pitchFamily="34" charset="0"/>
              </a:rPr>
              <a:t>• 	Members support Modern Woodmen’s emphasis on financial security, quality family life and community impact.</a:t>
            </a:r>
          </a:p>
          <a:p>
            <a:pPr marL="274320" marR="0" indent="-274320">
              <a:lnSpc>
                <a:spcPct val="104000"/>
              </a:lnSpc>
              <a:spcBef>
                <a:spcPts val="0"/>
              </a:spcBef>
              <a:spcAft>
                <a:spcPts val="25"/>
              </a:spcAft>
              <a:tabLst>
                <a:tab pos="285750" algn="l"/>
              </a:tabLst>
            </a:pPr>
            <a:r>
              <a:rPr lang="en-US" sz="2400" dirty="0">
                <a:solidFill>
                  <a:srgbClr val="000000"/>
                </a:solidFill>
                <a:effectLst/>
                <a:latin typeface="Arial" panose="020B0604020202020204" pitchFamily="34" charset="0"/>
                <a:ea typeface="Arial" panose="020B0604020202020204" pitchFamily="34" charset="0"/>
              </a:rPr>
              <a:t>•  	They can trust Modern Woodmen for help with their financial needs, such as life insurance and retirement planning. </a:t>
            </a:r>
          </a:p>
          <a:p>
            <a:pPr marL="6350" marR="0" indent="-6350">
              <a:lnSpc>
                <a:spcPct val="103000"/>
              </a:lnSpc>
              <a:spcBef>
                <a:spcPts val="0"/>
              </a:spcBef>
              <a:spcAft>
                <a:spcPts val="25"/>
              </a:spcAft>
              <a:tabLst>
                <a:tab pos="285750" algn="l"/>
              </a:tabLst>
            </a:pPr>
            <a:r>
              <a:rPr lang="en-US" sz="2400" dirty="0">
                <a:solidFill>
                  <a:srgbClr val="000000"/>
                </a:solidFill>
                <a:effectLst/>
                <a:latin typeface="Arial" panose="020B0604020202020204" pitchFamily="34" charset="0"/>
                <a:ea typeface="Arial" panose="020B0604020202020204" pitchFamily="34" charset="0"/>
              </a:rPr>
              <a:t>•  	They can also access a variety of fraternal programs. </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That’s what we’re here to talk about today/tonight. Chapters are a key fraternal program that members nationwide can enjoy. But chapters aren’t the ONLY program.   </a:t>
            </a:r>
          </a:p>
          <a:p>
            <a:pPr marL="6350" marR="0" indent="-6350">
              <a:lnSpc>
                <a:spcPct val="103000"/>
              </a:lnSpc>
              <a:spcBef>
                <a:spcPts val="0"/>
              </a:spcBef>
              <a:spcAft>
                <a:spcPts val="25"/>
              </a:spcAft>
            </a:pPr>
            <a:r>
              <a:rPr lang="en-US" sz="2400" dirty="0">
                <a:solidFill>
                  <a:srgbClr val="000000"/>
                </a:solidFill>
                <a:effectLst/>
                <a:latin typeface="Arial" panose="020B0604020202020204" pitchFamily="34" charset="0"/>
                <a:ea typeface="Arial" panose="020B0604020202020204" pitchFamily="34" charset="0"/>
              </a:rPr>
              <a:t> </a:t>
            </a:r>
          </a:p>
          <a:p>
            <a:r>
              <a:rPr lang="en-US" sz="2400" dirty="0">
                <a:solidFill>
                  <a:srgbClr val="000000"/>
                </a:solidFill>
                <a:effectLst/>
                <a:latin typeface="Arial" panose="020B0604020202020204" pitchFamily="34" charset="0"/>
                <a:ea typeface="Arial" panose="020B0604020202020204" pitchFamily="34" charset="0"/>
              </a:rPr>
              <a:t>Today/tonight let’s become more familiar with other programs available to Modern Woodmen members.</a:t>
            </a:r>
            <a:endParaRPr lang="en-US" sz="24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1</a:t>
            </a:fld>
            <a:endParaRPr lang="en-US"/>
          </a:p>
        </p:txBody>
      </p:sp>
    </p:spTree>
    <p:extLst>
      <p:ext uri="{BB962C8B-B14F-4D97-AF65-F5344CB8AC3E}">
        <p14:creationId xmlns:p14="http://schemas.microsoft.com/office/powerpoint/2010/main" val="1304557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Did you know, members can attend special trips to exciting destinations, hosted by Modern Woodmen? This fraternal program is called </a:t>
            </a:r>
            <a:r>
              <a:rPr lang="en-US" sz="1800" b="1" dirty="0">
                <a:solidFill>
                  <a:srgbClr val="000000"/>
                </a:solidFill>
                <a:effectLst/>
                <a:latin typeface="Arial" panose="020B0604020202020204" pitchFamily="34" charset="0"/>
                <a:ea typeface="Arial" panose="020B0604020202020204" pitchFamily="34" charset="0"/>
              </a:rPr>
              <a:t>Modern Woodmen Travels</a:t>
            </a:r>
            <a:r>
              <a:rPr lang="en-US" sz="1800" dirty="0">
                <a:solidFill>
                  <a:srgbClr val="000000"/>
                </a:solidFill>
                <a:effectLst/>
                <a:latin typeface="Arial" panose="020B0604020202020204" pitchFamily="34" charset="0"/>
                <a:ea typeface="Arial" panose="020B0604020202020204" pitchFamily="34" charset="0"/>
              </a:rPr>
              <a:t>. Each trip offers attendees:</a:t>
            </a:r>
          </a:p>
          <a:p>
            <a:pPr marL="342900" marR="0" lvl="0" indent="-342900">
              <a:lnSpc>
                <a:spcPct val="103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A discounted group rate.</a:t>
            </a:r>
            <a:endParaRPr lang="en-US" sz="1800" dirty="0">
              <a:solidFill>
                <a:srgbClr val="000000"/>
              </a:solidFill>
              <a:effectLst/>
              <a:latin typeface="Arial" panose="020B0604020202020204" pitchFamily="34" charset="0"/>
              <a:ea typeface="Arial" panose="020B0604020202020204" pitchFamily="34" charset="0"/>
            </a:endParaRPr>
          </a:p>
          <a:p>
            <a:pPr marL="342900" marR="0" lvl="0" indent="-342900">
              <a:lnSpc>
                <a:spcPct val="103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Exclusive events with other members across the country.</a:t>
            </a:r>
            <a:endParaRPr lang="en-US" sz="1800" dirty="0">
              <a:solidFill>
                <a:srgbClr val="000000"/>
              </a:solidFill>
              <a:effectLst/>
              <a:latin typeface="Arial" panose="020B0604020202020204" pitchFamily="34" charset="0"/>
              <a:ea typeface="Arial" panose="020B0604020202020204" pitchFamily="34" charset="0"/>
            </a:endParaRPr>
          </a:p>
          <a:p>
            <a:pPr marL="342900" marR="0" lvl="0" indent="-342900">
              <a:lnSpc>
                <a:spcPct val="103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And a unique community impact experience tied to the culture of the destination. </a:t>
            </a:r>
            <a:endParaRPr lang="en-US" sz="1800" dirty="0">
              <a:solidFill>
                <a:srgbClr val="000000"/>
              </a:solidFill>
              <a:effectLst/>
              <a:latin typeface="Arial" panose="020B0604020202020204" pitchFamily="34" charset="0"/>
              <a:ea typeface="Arial" panose="020B0604020202020204" pitchFamily="34" charset="0"/>
            </a:endParaRP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Arial" panose="020B0604020202020204" pitchFamily="34" charset="0"/>
            </a:endParaRP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As an added bonus, Modern Woodmen does all the planning!</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a:ea typeface="Arial" panose="020B0604020202020204" pitchFamily="34" charset="0"/>
                <a:cs typeface="Arial"/>
              </a:rPr>
              <a:t>These travel experiences are open to all Modern Woodmen members. However, age and other requirements may apply, depending on the individual trip. That’s because destinations and activities are chosen with specific groups of members in mind. It’s part of what makes the experience memorable and unique.</a:t>
            </a:r>
          </a:p>
          <a:p>
            <a:pPr marL="6350" marR="0" indent="-6350">
              <a:lnSpc>
                <a:spcPct val="103000"/>
              </a:lnSpc>
              <a:spcBef>
                <a:spcPts val="0"/>
              </a:spcBef>
              <a:spcAft>
                <a:spcPts val="25"/>
              </a:spcAft>
            </a:pPr>
            <a:endParaRPr lang="en-US" sz="1800" dirty="0">
              <a:solidFill>
                <a:srgbClr val="000000"/>
              </a:solidFill>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10</a:t>
            </a:fld>
            <a:endParaRPr lang="en-US"/>
          </a:p>
        </p:txBody>
      </p:sp>
    </p:spTree>
    <p:extLst>
      <p:ext uri="{BB962C8B-B14F-4D97-AF65-F5344CB8AC3E}">
        <p14:creationId xmlns:p14="http://schemas.microsoft.com/office/powerpoint/2010/main" val="210048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dirty="0">
                <a:solidFill>
                  <a:srgbClr val="000000"/>
                </a:solidFill>
                <a:latin typeface="Adobe Clean DC"/>
              </a:rPr>
              <a:t>Giving birth to an infant in poor health is one of the scariest things a new parent may face. The Newborn Life Insurance Benefit can’t take the scary away, but it can lessen some financial anxiety. It helps ensure member parents can obtain $10,000 of permanent life insurance their newborn can build on as an adult ... </a:t>
            </a:r>
            <a:r>
              <a:rPr lang="en-US" sz="1800" i="1" dirty="0">
                <a:solidFill>
                  <a:srgbClr val="000000"/>
                </a:solidFill>
                <a:latin typeface="Adobe Clean DC"/>
              </a:rPr>
              <a:t>at standard rates,</a:t>
            </a:r>
            <a:r>
              <a:rPr lang="en-US" sz="1800" i="0" dirty="0">
                <a:solidFill>
                  <a:srgbClr val="000000"/>
                </a:solidFill>
                <a:latin typeface="Adobe Clean DC"/>
              </a:rPr>
              <a:t> </a:t>
            </a:r>
            <a:r>
              <a:rPr lang="en-US" sz="1800" i="1" dirty="0">
                <a:solidFill>
                  <a:srgbClr val="000000"/>
                </a:solidFill>
                <a:latin typeface="Adobe Clean DC"/>
              </a:rPr>
              <a:t>regardless of the child's current or future health.</a:t>
            </a:r>
            <a:r>
              <a:rPr lang="en-US" sz="1800" i="0" dirty="0">
                <a:solidFill>
                  <a:srgbClr val="000000"/>
                </a:solidFill>
                <a:latin typeface="Adobe Clean DC"/>
              </a:rPr>
              <a:t> </a:t>
            </a:r>
          </a:p>
          <a:p>
            <a:endParaRPr lang="en-US" sz="1800" i="0" dirty="0">
              <a:solidFill>
                <a:srgbClr val="000000"/>
              </a:solidFill>
              <a:latin typeface="Adobe Clean DC"/>
            </a:endParaRPr>
          </a:p>
          <a:p>
            <a:r>
              <a:rPr lang="en-US" sz="1800" i="0" dirty="0">
                <a:solidFill>
                  <a:srgbClr val="000000"/>
                </a:solidFill>
                <a:latin typeface="Adobe Clean DC"/>
              </a:rPr>
              <a:t>As a second part of this member program, the Newborn Life Insurance Benefit provides automatic financial support to qualifying families who suffer the loss of an infant within the first six months. The benefit provides $10,000 to assist with the newborn’s funeral or medical costs.</a:t>
            </a:r>
          </a:p>
          <a:p>
            <a:endParaRPr lang="en-US" sz="1800" i="0" dirty="0">
              <a:solidFill>
                <a:srgbClr val="000000"/>
              </a:solidFill>
              <a:latin typeface="Adobe Clean DC"/>
            </a:endParaRPr>
          </a:p>
          <a:p>
            <a:r>
              <a:rPr lang="en-US" sz="1800" i="0" dirty="0">
                <a:solidFill>
                  <a:srgbClr val="000000"/>
                </a:solidFill>
                <a:latin typeface="Adobe Clean DC"/>
              </a:rPr>
              <a:t>To qualify for the Newborn Life Insurance Benefit, at least one parent must have been covered by Modern Woodmen life insurance or an annuity for six months prior to the child’s birth.</a:t>
            </a:r>
            <a:endParaRPr lang="en-US" sz="1800" i="0" dirty="0">
              <a:solidFill>
                <a:prstClr val="black"/>
              </a:solidFill>
              <a:latin typeface="Adobe Clean DC"/>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11</a:t>
            </a:fld>
            <a:endParaRPr lang="en-US"/>
          </a:p>
        </p:txBody>
      </p:sp>
    </p:spTree>
    <p:extLst>
      <p:ext uri="{BB962C8B-B14F-4D97-AF65-F5344CB8AC3E}">
        <p14:creationId xmlns:p14="http://schemas.microsoft.com/office/powerpoint/2010/main" val="112804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Arial" panose="020B0604020202020204" pitchFamily="34" charset="0"/>
              </a:rPr>
              <a:t>No one wants to think about leaving their kids without parents, but it happens. </a:t>
            </a:r>
            <a:r>
              <a:rPr lang="en-US" sz="1800" dirty="0">
                <a:solidFill>
                  <a:srgbClr val="000000"/>
                </a:solidFill>
                <a:latin typeface="Adobe Clean DC"/>
              </a:rPr>
              <a:t>Modern Woodmen provides financial support for the care and education of qualifying children who become orphaned. The new legal guardian receives monthly payments of $700 for each child through age 18.</a:t>
            </a:r>
          </a:p>
          <a:p>
            <a:endParaRPr lang="en-US" sz="1800" dirty="0">
              <a:solidFill>
                <a:srgbClr val="000000"/>
              </a:solidFill>
              <a:latin typeface="Adobe Clean DC"/>
            </a:endParaRPr>
          </a:p>
          <a:p>
            <a:r>
              <a:rPr lang="en-US" sz="1800" dirty="0">
                <a:solidFill>
                  <a:srgbClr val="000000"/>
                </a:solidFill>
                <a:latin typeface="Adobe Clean DC"/>
              </a:rPr>
              <a:t>Payments begin one month after approval by Modern Woodmen. They continue until the orphan becomes self-supporting, marries, reaches age 19, or enrolls in college under the Orphan Support Benefit’s education grant. The grant pays $50,000 (up to $12,500 each school year) to an accredited college, university or vocational institution.</a:t>
            </a:r>
          </a:p>
          <a:p>
            <a:endParaRPr lang="en-US" sz="1800" dirty="0">
              <a:solidFill>
                <a:srgbClr val="000000"/>
              </a:solidFill>
              <a:latin typeface="Adobe Clean DC"/>
            </a:endParaRPr>
          </a:p>
          <a:p>
            <a:r>
              <a:rPr lang="en-US" sz="1800" dirty="0">
                <a:solidFill>
                  <a:srgbClr val="000000"/>
                </a:solidFill>
                <a:latin typeface="Adobe Clean DC"/>
              </a:rPr>
              <a:t>To be eligible, the child or last surviving legal parent must have been covered by Modern Woodmen life insurance or an annuity for six months preceding the parent’s death.</a:t>
            </a:r>
            <a:endParaRPr lang="en-US" sz="1800" dirty="0">
              <a:solidFill>
                <a:prstClr val="black"/>
              </a:solidFill>
              <a:latin typeface="Adobe Clean DC"/>
            </a:endParaRP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 </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12</a:t>
            </a:fld>
            <a:endParaRPr lang="en-US"/>
          </a:p>
        </p:txBody>
      </p:sp>
    </p:spTree>
    <p:extLst>
      <p:ext uri="{BB962C8B-B14F-4D97-AF65-F5344CB8AC3E}">
        <p14:creationId xmlns:p14="http://schemas.microsoft.com/office/powerpoint/2010/main" val="404625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Switching gears completely, we have </a:t>
            </a:r>
            <a:r>
              <a:rPr lang="en-US" sz="1800" dirty="0" err="1">
                <a:solidFill>
                  <a:srgbClr val="000000"/>
                </a:solidFill>
                <a:effectLst/>
                <a:latin typeface="Arial" panose="020B0604020202020204" pitchFamily="34" charset="0"/>
                <a:ea typeface="Arial" panose="020B0604020202020204" pitchFamily="34" charset="0"/>
              </a:rPr>
              <a:t>PerkSpot</a:t>
            </a:r>
            <a:r>
              <a:rPr lang="en-US" sz="1800" dirty="0">
                <a:solidFill>
                  <a:srgbClr val="000000"/>
                </a:solidFill>
                <a:effectLst/>
                <a:latin typeface="Arial" panose="020B0604020202020204" pitchFamily="34" charset="0"/>
                <a:ea typeface="Arial" panose="020B0604020202020204" pitchFamily="34" charset="0"/>
              </a:rPr>
              <a:t>.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err="1">
                <a:solidFill>
                  <a:srgbClr val="000000"/>
                </a:solidFill>
                <a:effectLst/>
                <a:latin typeface="Arial" panose="020B0604020202020204" pitchFamily="34" charset="0"/>
                <a:ea typeface="Arial" panose="020B0604020202020204" pitchFamily="34" charset="0"/>
              </a:rPr>
              <a:t>PerkSpot</a:t>
            </a:r>
            <a:r>
              <a:rPr lang="en-US" sz="1800" dirty="0">
                <a:solidFill>
                  <a:srgbClr val="000000"/>
                </a:solidFill>
                <a:effectLst/>
                <a:latin typeface="Arial" panose="020B0604020202020204" pitchFamily="34" charset="0"/>
                <a:ea typeface="Arial" panose="020B0604020202020204" pitchFamily="34" charset="0"/>
              </a:rPr>
              <a:t> is an online discount hub for some of our members’ favorite national and local merchants. Members can save on thousands of products, services and experiences – from electronics, apparel and food to pet supplies, entertainment, travel and more.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Members can view discounts by category, brand or preferences and use the local map tool to discover discounts near them. </a:t>
            </a:r>
          </a:p>
        </p:txBody>
      </p:sp>
      <p:sp>
        <p:nvSpPr>
          <p:cNvPr id="4" name="Slide Number Placeholder 3"/>
          <p:cNvSpPr>
            <a:spLocks noGrp="1"/>
          </p:cNvSpPr>
          <p:nvPr>
            <p:ph type="sldNum" sz="quarter" idx="10"/>
          </p:nvPr>
        </p:nvSpPr>
        <p:spPr/>
        <p:txBody>
          <a:bodyPr/>
          <a:lstStyle/>
          <a:p>
            <a:fld id="{5519B734-D9E1-4412-A2B0-DD2CD60F1E68}" type="slidenum">
              <a:rPr lang="en-US" smtClean="0"/>
              <a:t>13</a:t>
            </a:fld>
            <a:endParaRPr lang="en-US"/>
          </a:p>
        </p:txBody>
      </p:sp>
    </p:spTree>
    <p:extLst>
      <p:ext uri="{BB962C8B-B14F-4D97-AF65-F5344CB8AC3E}">
        <p14:creationId xmlns:p14="http://schemas.microsoft.com/office/powerpoint/2010/main" val="429087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Qualifying members diagnosed with a terminal illness can receive a portion of their life insurance proceeds in advance. This money can be used to help with medical costs and alleviate other immediate financial worries.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The advance is treated as a lien against the contract and requires the member to pay interest. However, through the Terminal Illness Interest Relief program, Modern Woodmen will pay up to $5,000 of the accrued interest on the lien.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This program is available to beneficial members who elect to use the accelerated benefits rider or terminal illness accelerated benefit rider attached to their certificate. Accelerated benefits are not available in all states or situations. </a:t>
            </a:r>
          </a:p>
          <a:p>
            <a:endParaRPr lang="en-US" dirty="0">
              <a:latin typeface="Arial" pitchFamily="34" charset="0"/>
              <a:cs typeface="Arial" pitchFamily="34" charset="0"/>
            </a:endParaRPr>
          </a:p>
          <a:p>
            <a:pPr marL="174708" indent="-174708">
              <a:buFont typeface="Arial" pitchFamily="34" charset="0"/>
              <a:buChar cha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14</a:t>
            </a:fld>
            <a:endParaRPr lang="en-US"/>
          </a:p>
        </p:txBody>
      </p:sp>
    </p:spTree>
    <p:extLst>
      <p:ext uri="{BB962C8B-B14F-4D97-AF65-F5344CB8AC3E}">
        <p14:creationId xmlns:p14="http://schemas.microsoft.com/office/powerpoint/2010/main" val="1872142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Now that you know more about the fraternal programs available to members, how do you access them?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You have several options.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342900" marR="0" lvl="0" indent="-342900" fontAlgn="base">
              <a:lnSpc>
                <a:spcPct val="103000"/>
              </a:lnSpc>
              <a:spcBef>
                <a:spcPts val="0"/>
              </a:spcBef>
              <a:spcAft>
                <a:spcPts val="25"/>
              </a:spcAft>
              <a:buClr>
                <a:srgbClr val="000000"/>
              </a:buClr>
              <a:buSzPts val="1100"/>
              <a:buFont typeface="Arial" panose="020B0604020202020204" pitchFamily="34" charset="0"/>
              <a:buChar char="•"/>
            </a:pPr>
            <a:r>
              <a:rPr lang="en-US" sz="1800" b="1"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Log in to your online member account</a:t>
            </a:r>
            <a:r>
              <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member.modernwoodmen.org and go to the Member Programs section. You can find complete details about all of the programs available and access application forms for many of them. </a:t>
            </a:r>
          </a:p>
          <a:p>
            <a:pPr marL="45720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342900" marR="0" lvl="0" indent="-342900" fontAlgn="base">
              <a:lnSpc>
                <a:spcPct val="103000"/>
              </a:lnSpc>
              <a:spcBef>
                <a:spcPts val="0"/>
              </a:spcBef>
              <a:spcAft>
                <a:spcPts val="25"/>
              </a:spcAft>
              <a:buClr>
                <a:srgbClr val="000000"/>
              </a:buClr>
              <a:buSzPts val="1100"/>
              <a:buFont typeface="Arial" panose="020B0604020202020204" pitchFamily="34" charset="0"/>
              <a:buChar char="•"/>
            </a:pPr>
            <a:r>
              <a:rPr lang="en-US" sz="1800" b="1"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Talk to your local Modern Woodmen representative</a:t>
            </a:r>
            <a:r>
              <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who can answer questions about them and will be happy to help you with your request. </a:t>
            </a:r>
          </a:p>
          <a:p>
            <a:pPr marL="457200" marR="0" indent="0">
              <a:lnSpc>
                <a:spcPct val="107000"/>
              </a:lnSpc>
              <a:spcBef>
                <a:spcPts val="0"/>
              </a:spcBef>
              <a:spcAft>
                <a:spcPts val="90"/>
              </a:spcAft>
            </a:pPr>
            <a:r>
              <a:rPr lang="en-US" sz="1800" dirty="0">
                <a:solidFill>
                  <a:srgbClr val="000000"/>
                </a:solidFill>
                <a:effectLst/>
                <a:latin typeface="Arial" panose="020B0604020202020204" pitchFamily="34" charset="0"/>
                <a:ea typeface="Arial" panose="020B0604020202020204" pitchFamily="34" charset="0"/>
              </a:rPr>
              <a:t> </a:t>
            </a:r>
          </a:p>
          <a:p>
            <a:pPr marL="342900" marR="0" lvl="0" indent="-342900" fontAlgn="base">
              <a:lnSpc>
                <a:spcPct val="103000"/>
              </a:lnSpc>
              <a:spcBef>
                <a:spcPts val="0"/>
              </a:spcBef>
              <a:spcAft>
                <a:spcPts val="25"/>
              </a:spcAft>
              <a:buClr>
                <a:srgbClr val="000000"/>
              </a:buClr>
              <a:buSzPts val="1100"/>
              <a:buFont typeface="Arial" panose="020B0604020202020204" pitchFamily="34" charset="0"/>
              <a:buChar char="•"/>
            </a:pPr>
            <a:r>
              <a:rPr lang="en-US" sz="1800" b="1"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Call the Service Center at Modern Woodmen’s headquarters</a:t>
            </a:r>
            <a:r>
              <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309-558-3077 or 800-447-9811. Service Center representatives are available 8:00 a.m.-4:30 p.m., Monday through Friday, Central time.  </a:t>
            </a:r>
          </a:p>
          <a:p>
            <a:pPr marL="6350" marR="0" indent="-6350">
              <a:lnSpc>
                <a:spcPct val="107000"/>
              </a:lnSpc>
              <a:spcBef>
                <a:spcPts val="0"/>
              </a:spcBef>
              <a:spcAft>
                <a:spcPts val="0"/>
              </a:spcAft>
            </a:pPr>
            <a:r>
              <a:rPr lang="en-US" sz="1800" b="1" kern="0" dirty="0">
                <a:solidFill>
                  <a:srgbClr val="000000"/>
                </a:solidFill>
                <a:effectLst/>
                <a:latin typeface="Arial" panose="020B0604020202020204" pitchFamily="34" charset="0"/>
                <a:ea typeface="Arial" panose="020B0604020202020204" pitchFamily="34" charset="0"/>
              </a:rPr>
              <a:t> </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15</a:t>
            </a:fld>
            <a:endParaRPr lang="en-US"/>
          </a:p>
        </p:txBody>
      </p:sp>
    </p:spTree>
    <p:extLst>
      <p:ext uri="{BB962C8B-B14F-4D97-AF65-F5344CB8AC3E}">
        <p14:creationId xmlns:p14="http://schemas.microsoft.com/office/powerpoint/2010/main" val="1264683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Thanks again for joining us [today/tonight].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We look forward to seeing you at our next chapter event! [Offer the time and place. Insert any housekeeping comments as appropriate.]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p:txBody>
      </p:sp>
      <p:sp>
        <p:nvSpPr>
          <p:cNvPr id="4" name="Slide Number Placeholder 3"/>
          <p:cNvSpPr>
            <a:spLocks noGrp="1"/>
          </p:cNvSpPr>
          <p:nvPr>
            <p:ph type="sldNum" sz="quarter" idx="10"/>
          </p:nvPr>
        </p:nvSpPr>
        <p:spPr/>
        <p:txBody>
          <a:bodyPr/>
          <a:lstStyle/>
          <a:p>
            <a:fld id="{5519B734-D9E1-4412-A2B0-DD2CD60F1E68}" type="slidenum">
              <a:rPr lang="en-US" smtClean="0"/>
              <a:t>16</a:t>
            </a:fld>
            <a:endParaRPr lang="en-US"/>
          </a:p>
        </p:txBody>
      </p:sp>
    </p:spTree>
    <p:extLst>
      <p:ext uri="{BB962C8B-B14F-4D97-AF65-F5344CB8AC3E}">
        <p14:creationId xmlns:p14="http://schemas.microsoft.com/office/powerpoint/2010/main" val="3207620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Let’s start at the beginning.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Modern Woodmen’s very first fraternal program included treatment at its tuberculosis sanatorium. (In case you’re wondering, a </a:t>
            </a:r>
            <a:r>
              <a:rPr lang="en-US" sz="1800" i="1" dirty="0">
                <a:solidFill>
                  <a:srgbClr val="000000"/>
                </a:solidFill>
                <a:effectLst/>
                <a:latin typeface="Arial" panose="020B0604020202020204" pitchFamily="34" charset="0"/>
                <a:ea typeface="Arial" panose="020B0604020202020204" pitchFamily="34" charset="0"/>
              </a:rPr>
              <a:t>sanatorium</a:t>
            </a:r>
            <a:r>
              <a:rPr lang="en-US" sz="1800" dirty="0">
                <a:solidFill>
                  <a:srgbClr val="000000"/>
                </a:solidFill>
                <a:effectLst/>
                <a:latin typeface="Arial" panose="020B0604020202020204" pitchFamily="34" charset="0"/>
                <a:ea typeface="Arial" panose="020B0604020202020204" pitchFamily="34" charset="0"/>
              </a:rPr>
              <a:t> is a hospital that treats chronic diseases like tuberculosis.)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In fact, at the turn of the 20th century, tuberculosis – also known as the “white plague” or consumption – was the leading cause of death for Modern Woodmen members. In response, Modern Woodmen opened a tuberculosis sanatorium in Woodmen, Colorado – just north of Colorado Springs in 1909. Any beneficial member with tuberculosis could receive treatment at the sanatorium free of charge.  </a:t>
            </a:r>
          </a:p>
        </p:txBody>
      </p:sp>
      <p:sp>
        <p:nvSpPr>
          <p:cNvPr id="4" name="Slide Number Placeholder 3"/>
          <p:cNvSpPr>
            <a:spLocks noGrp="1"/>
          </p:cNvSpPr>
          <p:nvPr>
            <p:ph type="sldNum" sz="quarter" idx="10"/>
          </p:nvPr>
        </p:nvSpPr>
        <p:spPr/>
        <p:txBody>
          <a:bodyPr/>
          <a:lstStyle/>
          <a:p>
            <a:fld id="{5519B734-D9E1-4412-A2B0-DD2CD60F1E68}" type="slidenum">
              <a:rPr lang="en-US" smtClean="0"/>
              <a:t>2</a:t>
            </a:fld>
            <a:endParaRPr lang="en-US"/>
          </a:p>
        </p:txBody>
      </p:sp>
    </p:spTree>
    <p:extLst>
      <p:ext uri="{BB962C8B-B14F-4D97-AF65-F5344CB8AC3E}">
        <p14:creationId xmlns:p14="http://schemas.microsoft.com/office/powerpoint/2010/main" val="171685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b="1" dirty="0">
                <a:solidFill>
                  <a:srgbClr val="000000"/>
                </a:solidFill>
                <a:effectLst/>
                <a:latin typeface="Arial" panose="020B0604020202020204" pitchFamily="34" charset="0"/>
                <a:ea typeface="Arial" panose="020B0604020202020204" pitchFamily="34" charset="0"/>
              </a:rPr>
              <a:t>Note: </a:t>
            </a:r>
            <a:r>
              <a:rPr lang="en-US" sz="1800" dirty="0">
                <a:solidFill>
                  <a:srgbClr val="000000"/>
                </a:solidFill>
                <a:effectLst/>
                <a:latin typeface="Arial" panose="020B0604020202020204" pitchFamily="34" charset="0"/>
                <a:ea typeface="Arial" panose="020B0604020202020204" pitchFamily="34" charset="0"/>
              </a:rPr>
              <a:t>Pass out Form 453 – Get the most of your membership</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Fast-forward to today. We offer several programs that help members and their families in good times and times of need. This handout briefly describes each of them. You may want to mark the ones you’re most interested in as I describe them. </a:t>
            </a:r>
          </a:p>
        </p:txBody>
      </p:sp>
      <p:sp>
        <p:nvSpPr>
          <p:cNvPr id="4" name="Slide Number Placeholder 3"/>
          <p:cNvSpPr>
            <a:spLocks noGrp="1"/>
          </p:cNvSpPr>
          <p:nvPr>
            <p:ph type="sldNum" sz="quarter" idx="10"/>
          </p:nvPr>
        </p:nvSpPr>
        <p:spPr/>
        <p:txBody>
          <a:bodyPr/>
          <a:lstStyle/>
          <a:p>
            <a:fld id="{5519B734-D9E1-4412-A2B0-DD2CD60F1E68}" type="slidenum">
              <a:rPr lang="en-US" smtClean="0"/>
              <a:t>3</a:t>
            </a:fld>
            <a:endParaRPr lang="en-US"/>
          </a:p>
        </p:txBody>
      </p:sp>
    </p:spTree>
    <p:extLst>
      <p:ext uri="{BB962C8B-B14F-4D97-AF65-F5344CB8AC3E}">
        <p14:creationId xmlns:p14="http://schemas.microsoft.com/office/powerpoint/2010/main" val="3966192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b="1" dirty="0">
                <a:solidFill>
                  <a:srgbClr val="000000"/>
                </a:solidFill>
                <a:effectLst/>
                <a:latin typeface="Arial" panose="020B0604020202020204" pitchFamily="34" charset="0"/>
                <a:ea typeface="Arial" panose="020B0604020202020204" pitchFamily="34" charset="0"/>
              </a:rPr>
              <a:t>Question:</a:t>
            </a:r>
            <a:r>
              <a:rPr lang="en-US" sz="1800" dirty="0">
                <a:solidFill>
                  <a:srgbClr val="000000"/>
                </a:solidFill>
                <a:effectLst/>
                <a:latin typeface="Arial" panose="020B0604020202020204" pitchFamily="34" charset="0"/>
                <a:ea typeface="Arial" panose="020B0604020202020204" pitchFamily="34" charset="0"/>
              </a:rPr>
              <a:t> What is/was your favorite childhood book?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 </a:t>
            </a:r>
          </a:p>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The Birthday Book Club provides free, age-appropriate books for children up to age </a:t>
            </a:r>
            <a:r>
              <a:rPr lang="en-US" sz="1800" dirty="0">
                <a:solidFill>
                  <a:srgbClr val="000000"/>
                </a:solidFill>
                <a:latin typeface="Arial"/>
                <a:ea typeface="Arial" panose="020B0604020202020204" pitchFamily="34" charset="0"/>
                <a:cs typeface="Arial"/>
              </a:rPr>
              <a:t>12</a:t>
            </a:r>
            <a:r>
              <a:rPr lang="en-US" sz="1800" dirty="0">
                <a:solidFill>
                  <a:srgbClr val="000000"/>
                </a:solidFill>
                <a:effectLst/>
                <a:latin typeface="Arial"/>
                <a:ea typeface="Arial" panose="020B0604020202020204" pitchFamily="34" charset="0"/>
                <a:cs typeface="Arial"/>
              </a:rPr>
              <a:t>. </a:t>
            </a:r>
            <a:r>
              <a:rPr lang="en-US" sz="1800" dirty="0">
                <a:solidFill>
                  <a:srgbClr val="000000"/>
                </a:solidFill>
                <a:latin typeface="Arial"/>
                <a:ea typeface="Arial" panose="020B0604020202020204" pitchFamily="34" charset="0"/>
                <a:cs typeface="Arial"/>
              </a:rPr>
              <a:t>To be eligible, the child and at least one parent or legal guardian must be beneficial Modern Woodmen members.</a:t>
            </a:r>
            <a:r>
              <a:rPr lang="en-US" sz="1800" dirty="0">
                <a:solidFill>
                  <a:srgbClr val="000000"/>
                </a:solidFill>
                <a:effectLst/>
                <a:latin typeface="Arial"/>
                <a:ea typeface="Arial" panose="020B0604020202020204" pitchFamily="34" charset="0"/>
                <a:cs typeface="Arial"/>
              </a:rPr>
              <a:t> (That means they have Modern Woodmen life insurance or annuity coverage.)</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The </a:t>
            </a:r>
            <a:r>
              <a:rPr lang="en-US" sz="1800" dirty="0">
                <a:solidFill>
                  <a:srgbClr val="000000"/>
                </a:solidFill>
                <a:latin typeface="Arial"/>
                <a:ea typeface="Arial" panose="020B0604020202020204" pitchFamily="34" charset="0"/>
                <a:cs typeface="Arial"/>
              </a:rPr>
              <a:t>age-appropriate</a:t>
            </a:r>
            <a:r>
              <a:rPr lang="en-US" sz="1800" dirty="0">
                <a:solidFill>
                  <a:srgbClr val="000000"/>
                </a:solidFill>
                <a:effectLst/>
                <a:latin typeface="Arial"/>
                <a:ea typeface="Arial" panose="020B0604020202020204" pitchFamily="34" charset="0"/>
                <a:cs typeface="Arial"/>
              </a:rPr>
              <a:t>, high-quality books feature classic tales, contemporary fiction and educational resources. They’re mailed directly to children’s homes during their birthday months each year</a:t>
            </a:r>
            <a:r>
              <a:rPr lang="en-US" sz="1800" dirty="0">
                <a:solidFill>
                  <a:srgbClr val="000000"/>
                </a:solidFill>
                <a:latin typeface="Arial"/>
                <a:ea typeface="Arial" panose="020B0604020202020204" pitchFamily="34" charset="0"/>
                <a:cs typeface="Arial"/>
              </a:rPr>
              <a:t> in a fun box that also includes interactive activities.</a:t>
            </a:r>
            <a:r>
              <a:rPr lang="en-US" sz="1800" dirty="0">
                <a:solidFill>
                  <a:srgbClr val="000000"/>
                </a:solidFill>
                <a:effectLst/>
                <a:latin typeface="Arial"/>
                <a:ea typeface="Arial" panose="020B0604020202020204" pitchFamily="34" charset="0"/>
                <a:cs typeface="Arial"/>
              </a:rPr>
              <a:t>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This program is available primarily through your Modern Woodmen representative</a:t>
            </a:r>
            <a:r>
              <a:rPr lang="en-US" sz="1800" dirty="0">
                <a:solidFill>
                  <a:srgbClr val="000000"/>
                </a:solidFill>
                <a:latin typeface="Arial"/>
                <a:ea typeface="Arial" panose="020B0604020202020204" pitchFamily="34" charset="0"/>
                <a:cs typeface="Arial"/>
              </a:rPr>
              <a:t>, or you can complete an application by logging into your online member account at member.modernwoodmen.org.</a:t>
            </a:r>
            <a:endParaRPr lang="en-US" sz="1800" dirty="0">
              <a:solidFill>
                <a:srgbClr val="000000"/>
              </a:solidFill>
              <a:effectLst/>
              <a:latin typeface="Arial"/>
              <a:ea typeface="Arial" panose="020B0604020202020204" pitchFamily="34" charset="0"/>
              <a:cs typeface="Arial"/>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4</a:t>
            </a:fld>
            <a:endParaRPr lang="en-US"/>
          </a:p>
        </p:txBody>
      </p:sp>
    </p:spTree>
    <p:extLst>
      <p:ext uri="{BB962C8B-B14F-4D97-AF65-F5344CB8AC3E}">
        <p14:creationId xmlns:p14="http://schemas.microsoft.com/office/powerpoint/2010/main" val="640502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Modern Woodmen’s Do-Good Grant® is all about supporting causes you personally care about. As a member, you can receive $200 in seed money to help you conduct a small, hands-on volunteer project with your family and friends. You choose the project and the cause that it will benefit.</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b="1" dirty="0">
                <a:solidFill>
                  <a:srgbClr val="000000"/>
                </a:solidFill>
                <a:effectLst/>
                <a:latin typeface="Arial" panose="020B0604020202020204" pitchFamily="34" charset="0"/>
                <a:ea typeface="Arial" panose="020B0604020202020204" pitchFamily="34" charset="0"/>
              </a:rPr>
              <a:t>Question:</a:t>
            </a:r>
            <a:r>
              <a:rPr lang="en-US" sz="1800" dirty="0">
                <a:solidFill>
                  <a:srgbClr val="000000"/>
                </a:solidFill>
                <a:effectLst/>
                <a:latin typeface="Arial" panose="020B0604020202020204" pitchFamily="34" charset="0"/>
                <a:ea typeface="Arial" panose="020B0604020202020204" pitchFamily="34" charset="0"/>
              </a:rPr>
              <a:t> What good would you do with a $200 grant?</a:t>
            </a:r>
          </a:p>
          <a:p>
            <a:endParaRPr lang="en-US" dirty="0">
              <a:latin typeface="Arial" pitchFamily="34" charset="0"/>
              <a:cs typeface="Arial" pitchFamily="34" charset="0"/>
            </a:endParaRPr>
          </a:p>
          <a:p>
            <a:r>
              <a:rPr lang="en-US" sz="2400" dirty="0">
                <a:solidFill>
                  <a:srgbClr val="211D1E"/>
                </a:solidFill>
                <a:latin typeface="Arial"/>
                <a:ea typeface="Arial" panose="020B0604020202020204" pitchFamily="34" charset="0"/>
                <a:cs typeface="Arial"/>
              </a:rPr>
              <a:t>You can apply for a grant through your </a:t>
            </a:r>
            <a:r>
              <a:rPr lang="en-US" sz="2400" dirty="0">
                <a:solidFill>
                  <a:srgbClr val="000000"/>
                </a:solidFill>
                <a:latin typeface="Arial"/>
                <a:ea typeface="Arial" panose="020B0604020202020204" pitchFamily="34" charset="0"/>
                <a:cs typeface="Arial"/>
              </a:rPr>
              <a:t>online member account at member.modernwoodmen.org.</a:t>
            </a:r>
            <a:r>
              <a:rPr lang="en-US" sz="2400" dirty="0">
                <a:solidFill>
                  <a:srgbClr val="211D1E"/>
                </a:solidFill>
                <a:effectLst/>
                <a:latin typeface="Arial"/>
                <a:ea typeface="Arial" panose="020B0604020202020204" pitchFamily="34" charset="0"/>
                <a:cs typeface="Arial"/>
              </a:rPr>
              <a:t>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5</a:t>
            </a:fld>
            <a:endParaRPr lang="en-US"/>
          </a:p>
        </p:txBody>
      </p:sp>
    </p:spTree>
    <p:extLst>
      <p:ext uri="{BB962C8B-B14F-4D97-AF65-F5344CB8AC3E}">
        <p14:creationId xmlns:p14="http://schemas.microsoft.com/office/powerpoint/2010/main" val="298943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dirty="0">
                <a:solidFill>
                  <a:srgbClr val="211D1E"/>
                </a:solidFill>
                <a:effectLst/>
                <a:latin typeface="Arial" panose="020B0604020202020204" pitchFamily="34" charset="0"/>
                <a:ea typeface="Arial" panose="020B0604020202020204" pitchFamily="34" charset="0"/>
              </a:rPr>
              <a:t>Late-in-life and end-of-life planning is important. Some people </a:t>
            </a:r>
            <a:r>
              <a:rPr lang="en-US" sz="1800" dirty="0">
                <a:solidFill>
                  <a:srgbClr val="000000"/>
                </a:solidFill>
                <a:effectLst/>
                <a:latin typeface="Arial" panose="020B0604020202020204" pitchFamily="34" charset="0"/>
                <a:ea typeface="Arial" panose="020B0604020202020204" pitchFamily="34" charset="0"/>
              </a:rPr>
              <a:t>may be reluctant to discuss the topic with their loved ones, but doing so can clear up confusion and anxiety.  </a:t>
            </a:r>
          </a:p>
          <a:p>
            <a:pPr marL="0" marR="0" indent="0">
              <a:lnSpc>
                <a:spcPct val="107000"/>
              </a:lnSpc>
              <a:spcBef>
                <a:spcPts val="0"/>
              </a:spcBef>
              <a:spcAft>
                <a:spcPts val="0"/>
              </a:spcAft>
            </a:pPr>
            <a:r>
              <a:rPr lang="en-US" sz="1800" b="1" dirty="0">
                <a:solidFill>
                  <a:srgbClr val="000000"/>
                </a:solidFill>
                <a:effectLst/>
                <a:latin typeface="Arial" panose="020B0604020202020204" pitchFamily="34" charset="0"/>
                <a:ea typeface="Arial" panose="020B0604020202020204" pitchFamily="34" charset="0"/>
              </a:rPr>
              <a:t> </a:t>
            </a:r>
            <a:endParaRPr lang="en-US" sz="1800" dirty="0">
              <a:solidFill>
                <a:srgbClr val="000000"/>
              </a:solidFill>
              <a:effectLst/>
              <a:latin typeface="Arial" panose="020B0604020202020204" pitchFamily="34" charset="0"/>
              <a:ea typeface="Arial" panose="020B0604020202020204" pitchFamily="34" charset="0"/>
            </a:endParaRPr>
          </a:p>
          <a:p>
            <a:pPr marL="6350" marR="0" indent="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The Final Wishes</a:t>
            </a:r>
            <a:r>
              <a:rPr lang="en-US" sz="1800" b="1" dirty="0">
                <a:solidFill>
                  <a:srgbClr val="211D1E"/>
                </a:solidFill>
                <a:effectLst/>
                <a:latin typeface="Arial" panose="020B0604020202020204" pitchFamily="34" charset="0"/>
                <a:ea typeface="Arial" panose="020B0604020202020204" pitchFamily="34" charset="0"/>
              </a:rPr>
              <a:t> </a:t>
            </a:r>
            <a:r>
              <a:rPr lang="en-US" sz="1800" dirty="0">
                <a:solidFill>
                  <a:srgbClr val="211D1E"/>
                </a:solidFill>
                <a:effectLst/>
                <a:latin typeface="Arial" panose="020B0604020202020204" pitchFamily="34" charset="0"/>
                <a:ea typeface="Arial" panose="020B0604020202020204" pitchFamily="34" charset="0"/>
              </a:rPr>
              <a:t>Resources program offers help for both sides of the conversation. You can choose from two handy (and free!) resources, a</a:t>
            </a:r>
            <a:r>
              <a:rPr lang="en-US" sz="1800" dirty="0">
                <a:solidFill>
                  <a:srgbClr val="000000"/>
                </a:solidFill>
                <a:effectLst/>
                <a:latin typeface="Arial" panose="020B0604020202020204" pitchFamily="34" charset="0"/>
                <a:ea typeface="Arial" panose="020B0604020202020204" pitchFamily="34" charset="0"/>
              </a:rPr>
              <a:t>vailable exclusively to Modern Woodmen members. </a:t>
            </a:r>
            <a:r>
              <a:rPr lang="en-US" sz="1800" dirty="0">
                <a:solidFill>
                  <a:srgbClr val="211D1E"/>
                </a:solidFill>
                <a:effectLst/>
                <a:latin typeface="Arial" panose="020B0604020202020204" pitchFamily="34" charset="0"/>
                <a:ea typeface="Arial" panose="020B0604020202020204" pitchFamily="34" charset="0"/>
              </a:rPr>
              <a:t> </a:t>
            </a:r>
            <a:endParaRPr lang="en-US" sz="1800" dirty="0">
              <a:solidFill>
                <a:srgbClr val="000000"/>
              </a:solidFill>
              <a:effectLst/>
              <a:latin typeface="Arial" panose="020B0604020202020204" pitchFamily="34" charset="0"/>
              <a:ea typeface="Arial" panose="020B0604020202020204" pitchFamily="34" charset="0"/>
            </a:endParaRPr>
          </a:p>
          <a:p>
            <a:pPr marL="0" marR="0" indent="0">
              <a:lnSpc>
                <a:spcPct val="107000"/>
              </a:lnSpc>
              <a:spcBef>
                <a:spcPts val="0"/>
              </a:spcBef>
              <a:spcAft>
                <a:spcPts val="0"/>
              </a:spcAft>
            </a:pPr>
            <a:r>
              <a:rPr lang="en-US" sz="1800" dirty="0">
                <a:solidFill>
                  <a:srgbClr val="211D1E"/>
                </a:solidFill>
                <a:effectLst/>
                <a:latin typeface="Arial" panose="020B0604020202020204" pitchFamily="34" charset="0"/>
                <a:ea typeface="Arial" panose="020B0604020202020204" pitchFamily="34" charset="0"/>
              </a:rPr>
              <a:t> </a:t>
            </a:r>
            <a:endParaRPr lang="en-US" sz="1800" dirty="0">
              <a:solidFill>
                <a:srgbClr val="000000"/>
              </a:solidFill>
              <a:effectLst/>
              <a:latin typeface="Arial" panose="020B0604020202020204" pitchFamily="34" charset="0"/>
              <a:ea typeface="Arial" panose="020B0604020202020204" pitchFamily="34" charset="0"/>
            </a:endParaRPr>
          </a:p>
          <a:p>
            <a:pPr marL="342900" marR="0" lvl="0" indent="-342900" fontAlgn="base">
              <a:lnSpc>
                <a:spcPct val="103000"/>
              </a:lnSpc>
              <a:spcBef>
                <a:spcPts val="0"/>
              </a:spcBef>
              <a:spcAft>
                <a:spcPts val="25"/>
              </a:spcAft>
              <a:buClr>
                <a:srgbClr val="211D1E"/>
              </a:buClr>
              <a:buSzPts val="1100"/>
              <a:buFont typeface="Arial" panose="020B0604020202020204" pitchFamily="34" charset="0"/>
              <a:buChar char="•"/>
            </a:pPr>
            <a:r>
              <a:rPr lang="en-US" sz="1800" u="none" strike="noStrike" dirty="0">
                <a:solidFill>
                  <a:srgbClr val="211D1E"/>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The </a:t>
            </a:r>
            <a:r>
              <a:rPr lang="en-US" sz="1800" b="1" u="none" strike="noStrike" dirty="0">
                <a:solidFill>
                  <a:srgbClr val="211D1E"/>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My Life, My Plan workbook</a:t>
            </a:r>
            <a:r>
              <a:rPr lang="en-US" sz="1800" u="none" strike="noStrike" dirty="0">
                <a:solidFill>
                  <a:srgbClr val="211D1E"/>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is an easy-to-follow guide that breaks late-in-life/end of-life planning down into manageable, bite-size chunks. Work through defined steps to help get your house in order, organize your affairs and record your wishes for your loved ones.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0" marR="0" indent="0">
              <a:lnSpc>
                <a:spcPct val="107000"/>
              </a:lnSpc>
              <a:spcBef>
                <a:spcPts val="0"/>
              </a:spcBef>
              <a:spcAft>
                <a:spcPts val="25"/>
              </a:spcAft>
            </a:pPr>
            <a:r>
              <a:rPr lang="en-US" sz="1800" b="1" dirty="0">
                <a:solidFill>
                  <a:srgbClr val="211D1E"/>
                </a:solidFill>
                <a:effectLst/>
                <a:latin typeface="Arial" panose="020B0604020202020204" pitchFamily="34" charset="0"/>
                <a:ea typeface="Arial" panose="020B0604020202020204" pitchFamily="34" charset="0"/>
              </a:rPr>
              <a:t> </a:t>
            </a:r>
            <a:endParaRPr lang="en-US" sz="1800" dirty="0">
              <a:solidFill>
                <a:srgbClr val="000000"/>
              </a:solidFill>
              <a:effectLst/>
              <a:latin typeface="Arial" panose="020B0604020202020204" pitchFamily="34" charset="0"/>
              <a:ea typeface="Arial" panose="020B0604020202020204" pitchFamily="34" charset="0"/>
            </a:endParaRPr>
          </a:p>
          <a:p>
            <a:pPr marL="342900" marR="0" lvl="0" indent="-342900" fontAlgn="base">
              <a:lnSpc>
                <a:spcPct val="103000"/>
              </a:lnSpc>
              <a:spcBef>
                <a:spcPts val="0"/>
              </a:spcBef>
              <a:spcAft>
                <a:spcPts val="25"/>
              </a:spcAft>
              <a:buClr>
                <a:srgbClr val="211D1E"/>
              </a:buClr>
              <a:buSzPts val="1100"/>
              <a:buFont typeface="Arial" panose="020B0604020202020204" pitchFamily="34" charset="0"/>
              <a:buChar char="•"/>
            </a:pPr>
            <a:r>
              <a:rPr lang="en-US" sz="1800" b="1" u="none" strike="noStrike" dirty="0">
                <a:solidFill>
                  <a:srgbClr val="211D1E"/>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My Life, My Plan – A Helper’s Guide </a:t>
            </a:r>
            <a:r>
              <a:rPr lang="en-US" sz="1800" u="none" strike="noStrike" dirty="0">
                <a:solidFill>
                  <a:srgbClr val="211D1E"/>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provides advice for those who want to help a parent, spouse, relative or friend prepare final wishes. The guide offers tips for holding end-of-life planning conversations and helps prepare you for the eventual loss of a loved one.  </a:t>
            </a:r>
            <a:endParaRPr lang="en-US" sz="18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0">
              <a:lnSpc>
                <a:spcPct val="103000"/>
              </a:lnSpc>
              <a:spcBef>
                <a:spcPts val="0"/>
              </a:spcBef>
              <a:spcAft>
                <a:spcPts val="25"/>
              </a:spcAft>
            </a:pPr>
            <a:r>
              <a:rPr lang="en-US" sz="1800" b="1" dirty="0">
                <a:solidFill>
                  <a:srgbClr val="211D1E"/>
                </a:solidFill>
                <a:effectLst/>
                <a:latin typeface="Arial" panose="020B0604020202020204" pitchFamily="34" charset="0"/>
                <a:ea typeface="Arial" panose="020B0604020202020204" pitchFamily="34" charset="0"/>
              </a:rPr>
              <a:t>Question:</a:t>
            </a:r>
            <a:r>
              <a:rPr lang="en-US" sz="1800" dirty="0">
                <a:solidFill>
                  <a:srgbClr val="211D1E"/>
                </a:solidFill>
                <a:effectLst/>
                <a:latin typeface="Arial" panose="020B0604020202020204" pitchFamily="34" charset="0"/>
                <a:ea typeface="Arial" panose="020B0604020202020204" pitchFamily="34" charset="0"/>
              </a:rPr>
              <a:t>  Has anyone ordered the workbook or the guide?</a:t>
            </a:r>
            <a:endParaRPr lang="en-US" sz="1800" dirty="0">
              <a:solidFill>
                <a:srgbClr val="000000"/>
              </a:solidFill>
              <a:effectLst/>
              <a:latin typeface="Arial" panose="020B0604020202020204" pitchFamily="34" charset="0"/>
              <a:ea typeface="Arial" panose="020B0604020202020204" pitchFamily="34" charset="0"/>
            </a:endParaRPr>
          </a:p>
          <a:p>
            <a:pPr marL="6350" marR="0" indent="0">
              <a:lnSpc>
                <a:spcPct val="103000"/>
              </a:lnSpc>
              <a:spcBef>
                <a:spcPts val="0"/>
              </a:spcBef>
              <a:spcAft>
                <a:spcPts val="25"/>
              </a:spcAft>
            </a:pPr>
            <a:r>
              <a:rPr lang="en-US" sz="1800" dirty="0">
                <a:solidFill>
                  <a:srgbClr val="211D1E"/>
                </a:solidFill>
                <a:effectLst/>
                <a:latin typeface="Arial" panose="020B0604020202020204" pitchFamily="34" charset="0"/>
                <a:ea typeface="Arial" panose="020B0604020202020204" pitchFamily="34" charset="0"/>
              </a:rPr>
              <a:t> </a:t>
            </a:r>
            <a:endParaRPr lang="en-US" sz="1800" dirty="0">
              <a:solidFill>
                <a:srgbClr val="000000"/>
              </a:solidFill>
              <a:effectLst/>
              <a:latin typeface="Arial" panose="020B0604020202020204" pitchFamily="34" charset="0"/>
              <a:ea typeface="Arial" panose="020B0604020202020204" pitchFamily="34" charset="0"/>
            </a:endParaRPr>
          </a:p>
          <a:p>
            <a:pPr marL="6350">
              <a:lnSpc>
                <a:spcPct val="103000"/>
              </a:lnSpc>
              <a:spcAft>
                <a:spcPts val="25"/>
              </a:spcAft>
            </a:pPr>
            <a:r>
              <a:rPr lang="en-US" sz="1800" dirty="0">
                <a:solidFill>
                  <a:srgbClr val="211D1E"/>
                </a:solidFill>
                <a:effectLst/>
                <a:latin typeface="Arial"/>
                <a:ea typeface="Arial" panose="020B0604020202020204" pitchFamily="34" charset="0"/>
                <a:cs typeface="Arial"/>
              </a:rPr>
              <a:t>Talk to your Modern Woodmen rep to order one or both resources. O</a:t>
            </a:r>
            <a:r>
              <a:rPr lang="en-US" sz="1800" dirty="0">
                <a:solidFill>
                  <a:srgbClr val="211D1E"/>
                </a:solidFill>
                <a:latin typeface="Arial"/>
                <a:ea typeface="Arial" panose="020B0604020202020204" pitchFamily="34" charset="0"/>
                <a:cs typeface="Arial"/>
              </a:rPr>
              <a:t>r request through your </a:t>
            </a:r>
            <a:r>
              <a:rPr lang="en-US" sz="1800" dirty="0">
                <a:solidFill>
                  <a:srgbClr val="000000"/>
                </a:solidFill>
                <a:latin typeface="Arial"/>
                <a:ea typeface="Arial" panose="020B0604020202020204" pitchFamily="34" charset="0"/>
                <a:cs typeface="Arial"/>
              </a:rPr>
              <a:t>online member account at member.modernwoodmen.org.</a:t>
            </a:r>
            <a:r>
              <a:rPr lang="en-US" sz="1800" dirty="0">
                <a:solidFill>
                  <a:srgbClr val="211D1E"/>
                </a:solidFill>
                <a:effectLst/>
                <a:latin typeface="Arial"/>
                <a:ea typeface="Arial" panose="020B0604020202020204" pitchFamily="34" charset="0"/>
                <a:cs typeface="Arial"/>
              </a:rPr>
              <a:t> </a:t>
            </a:r>
            <a:endParaRPr lang="en-US" sz="1800" dirty="0">
              <a:solidFill>
                <a:srgbClr val="000000"/>
              </a:solidFill>
              <a:effectLst/>
              <a:latin typeface="Arial"/>
              <a:ea typeface="Arial" panose="020B0604020202020204" pitchFamily="34" charset="0"/>
              <a:cs typeface="Arial"/>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6</a:t>
            </a:fld>
            <a:endParaRPr lang="en-US"/>
          </a:p>
        </p:txBody>
      </p:sp>
    </p:spTree>
    <p:extLst>
      <p:ext uri="{BB962C8B-B14F-4D97-AF65-F5344CB8AC3E}">
        <p14:creationId xmlns:p14="http://schemas.microsoft.com/office/powerpoint/2010/main" val="1781006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When disaster strikes, resources get tight, but Modern Woodmen believes life insurance protection is crucial.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 </a:t>
            </a:r>
          </a:p>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The </a:t>
            </a:r>
            <a:r>
              <a:rPr lang="en-US" sz="1800" dirty="0">
                <a:solidFill>
                  <a:srgbClr val="000000"/>
                </a:solidFill>
                <a:latin typeface="Arial"/>
                <a:ea typeface="Arial" panose="020B0604020202020204" pitchFamily="34" charset="0"/>
                <a:cs typeface="Arial"/>
              </a:rPr>
              <a:t>Financial</a:t>
            </a:r>
            <a:r>
              <a:rPr lang="en-US" sz="1800" dirty="0">
                <a:solidFill>
                  <a:srgbClr val="000000"/>
                </a:solidFill>
                <a:effectLst/>
                <a:latin typeface="Arial"/>
                <a:ea typeface="Arial" panose="020B0604020202020204" pitchFamily="34" charset="0"/>
                <a:cs typeface="Arial"/>
              </a:rPr>
              <a:t> </a:t>
            </a:r>
            <a:r>
              <a:rPr lang="en-US" sz="1800" dirty="0">
                <a:solidFill>
                  <a:srgbClr val="000000"/>
                </a:solidFill>
                <a:latin typeface="Arial"/>
                <a:ea typeface="Arial" panose="020B0604020202020204" pitchFamily="34" charset="0"/>
                <a:cs typeface="Arial"/>
              </a:rPr>
              <a:t>Relief </a:t>
            </a:r>
            <a:r>
              <a:rPr lang="en-US" sz="1800" dirty="0">
                <a:solidFill>
                  <a:srgbClr val="000000"/>
                </a:solidFill>
                <a:effectLst/>
                <a:latin typeface="Arial"/>
                <a:ea typeface="Arial" panose="020B0604020202020204" pitchFamily="34" charset="0"/>
                <a:cs typeface="Arial"/>
              </a:rPr>
              <a:t>Fund could help. It’s here for members who experience </a:t>
            </a:r>
            <a:r>
              <a:rPr lang="en-US" sz="1800" dirty="0">
                <a:solidFill>
                  <a:srgbClr val="000000"/>
                </a:solidFill>
                <a:latin typeface="Arial"/>
                <a:ea typeface="Arial" panose="020B0604020202020204" pitchFamily="34" charset="0"/>
                <a:cs typeface="Arial"/>
              </a:rPr>
              <a:t>significant financial</a:t>
            </a:r>
            <a:r>
              <a:rPr lang="en-US" sz="1800" dirty="0">
                <a:solidFill>
                  <a:srgbClr val="000000"/>
                </a:solidFill>
                <a:effectLst/>
                <a:latin typeface="Arial"/>
                <a:ea typeface="Arial" panose="020B0604020202020204" pitchFamily="34" charset="0"/>
                <a:cs typeface="Arial"/>
              </a:rPr>
              <a:t> hardship due to natural disasters – such as storms, floods and fires – or due to </a:t>
            </a:r>
            <a:r>
              <a:rPr lang="en-US" sz="1800" dirty="0">
                <a:solidFill>
                  <a:srgbClr val="000000"/>
                </a:solidFill>
                <a:latin typeface="Arial"/>
                <a:ea typeface="Arial" panose="020B0604020202020204" pitchFamily="34" charset="0"/>
                <a:cs typeface="Arial"/>
              </a:rPr>
              <a:t>an accident, illness or medical emergency.</a:t>
            </a:r>
            <a:r>
              <a:rPr lang="en-US" sz="1800" dirty="0">
                <a:solidFill>
                  <a:srgbClr val="000000"/>
                </a:solidFill>
                <a:effectLst/>
                <a:latin typeface="Arial"/>
                <a:ea typeface="Arial" panose="020B0604020202020204" pitchFamily="34" charset="0"/>
                <a:cs typeface="Arial"/>
              </a:rPr>
              <a:t> Affected members who find it difficult to keep their life insurance in force may qualify to have their premium payments covered for </a:t>
            </a:r>
            <a:r>
              <a:rPr lang="en-US" sz="1800" dirty="0">
                <a:solidFill>
                  <a:srgbClr val="000000"/>
                </a:solidFill>
                <a:latin typeface="Arial"/>
                <a:ea typeface="Arial" panose="020B0604020202020204" pitchFamily="34" charset="0"/>
                <a:cs typeface="Arial"/>
              </a:rPr>
              <a:t>three months.</a:t>
            </a:r>
          </a:p>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 </a:t>
            </a:r>
            <a:endParaRPr lang="en-US" dirty="0"/>
          </a:p>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If approved, Modern Woodmen will apply f</a:t>
            </a:r>
            <a:r>
              <a:rPr lang="en-US" sz="1800" dirty="0">
                <a:solidFill>
                  <a:srgbClr val="000000"/>
                </a:solidFill>
                <a:latin typeface="Arial"/>
                <a:ea typeface="Arial" panose="020B0604020202020204" pitchFamily="34" charset="0"/>
                <a:cs typeface="Arial"/>
              </a:rPr>
              <a:t>inancial relief </a:t>
            </a:r>
            <a:r>
              <a:rPr lang="en-US" sz="1800" dirty="0">
                <a:solidFill>
                  <a:srgbClr val="000000"/>
                </a:solidFill>
                <a:effectLst/>
                <a:latin typeface="Arial"/>
                <a:ea typeface="Arial" panose="020B0604020202020204" pitchFamily="34" charset="0"/>
                <a:cs typeface="Arial"/>
              </a:rPr>
              <a:t>to all life insurance certificates owned and paid for by the member and their spouse.</a:t>
            </a:r>
          </a:p>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 </a:t>
            </a:r>
            <a:endParaRPr lang="en-US" sz="1800" dirty="0">
              <a:solidFill>
                <a:srgbClr val="000000"/>
              </a:solidFill>
              <a:latin typeface="Arial"/>
              <a:ea typeface="Arial" panose="020B0604020202020204" pitchFamily="34" charset="0"/>
              <a:cs typeface="Arial"/>
            </a:endParaRPr>
          </a:p>
          <a:p>
            <a:pPr marL="6350" indent="-6350">
              <a:lnSpc>
                <a:spcPct val="103000"/>
              </a:lnSpc>
              <a:spcAft>
                <a:spcPts val="25"/>
              </a:spcAft>
            </a:pPr>
            <a:r>
              <a:rPr lang="en-US" sz="1800" dirty="0">
                <a:solidFill>
                  <a:srgbClr val="000000"/>
                </a:solidFill>
                <a:latin typeface="Arial"/>
                <a:ea typeface="Arial" panose="020B0604020202020204" pitchFamily="34" charset="0"/>
                <a:cs typeface="Arial"/>
              </a:rPr>
              <a:t>[If time allows, ask if anyone has experience with the Financial Relief</a:t>
            </a:r>
            <a:r>
              <a:rPr lang="en-US" sz="1800" dirty="0">
                <a:solidFill>
                  <a:srgbClr val="000000"/>
                </a:solidFill>
                <a:effectLst/>
                <a:latin typeface="Arial"/>
                <a:ea typeface="Arial" panose="020B0604020202020204" pitchFamily="34" charset="0"/>
                <a:cs typeface="Arial"/>
              </a:rPr>
              <a:t> Fund and would be willing to share. Note: These stories can be very personal. Make sure the audience knows there’s no pressure to share.]</a:t>
            </a:r>
            <a:endParaRPr lang="en-US" dirty="0"/>
          </a:p>
          <a:p>
            <a:pPr marL="0" indent="0">
              <a:buFont typeface="Arial" panose="020B0604020202020204" pitchFamily="34" charset="0"/>
              <a:buNone/>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7</a:t>
            </a:fld>
            <a:endParaRPr lang="en-US"/>
          </a:p>
        </p:txBody>
      </p:sp>
    </p:spTree>
    <p:extLst>
      <p:ext uri="{BB962C8B-B14F-4D97-AF65-F5344CB8AC3E}">
        <p14:creationId xmlns:p14="http://schemas.microsoft.com/office/powerpoint/2010/main" val="1935967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Modern Woodmen awards $450,000 each year in a scholarship competition for high school seniors. These scholarships help with the rising cost of higher education, while recognizing our young members’ hard work and volunteer service. </a:t>
            </a:r>
            <a:r>
              <a:rPr lang="en-US" sz="1800" dirty="0">
                <a:solidFill>
                  <a:srgbClr val="000000"/>
                </a:solidFill>
                <a:latin typeface="Arial"/>
                <a:ea typeface="Arial" panose="020B0604020202020204" pitchFamily="34" charset="0"/>
                <a:cs typeface="Arial"/>
              </a:rPr>
              <a:t>Whether a student's next stop is college or trade school, they are eligible to apply.</a:t>
            </a:r>
            <a:endParaRPr lang="en-US" sz="1800" dirty="0">
              <a:solidFill>
                <a:srgbClr val="000000"/>
              </a:solidFill>
              <a:effectLst/>
              <a:latin typeface="Arial"/>
              <a:ea typeface="Arial" panose="020B0604020202020204" pitchFamily="34" charset="0"/>
              <a:cs typeface="Arial"/>
            </a:endParaRP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Each year, 198 graduating seniors win up to $10,000. An independent panel of judges select 33 winners from each of six geographic regions. </a:t>
            </a:r>
          </a:p>
          <a:p>
            <a:pPr marL="0" marR="0" indent="0">
              <a:lnSpc>
                <a:spcPct val="107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 </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Since the competition is open exclusively to Modern Woodmen member students, the odds of winning are greater than many national award programs.</a:t>
            </a:r>
          </a:p>
          <a:p>
            <a:pPr marL="6350" marR="0" indent="-6350">
              <a:lnSpc>
                <a:spcPct val="103000"/>
              </a:lnSpc>
              <a:spcBef>
                <a:spcPts val="0"/>
              </a:spcBef>
              <a:spcAft>
                <a:spcPts val="25"/>
              </a:spcAft>
            </a:pPr>
            <a:r>
              <a:rPr lang="en-US" sz="1800" dirty="0">
                <a:solidFill>
                  <a:srgbClr val="000000"/>
                </a:solidFill>
                <a:effectLst/>
                <a:latin typeface="Arial" panose="020B0604020202020204" pitchFamily="34" charset="0"/>
                <a:ea typeface="Arial" panose="020B0604020202020204" pitchFamily="34" charset="0"/>
              </a:rPr>
              <a:t> </a:t>
            </a:r>
          </a:p>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To be eligible, students must be covered by Modern Woodmen </a:t>
            </a:r>
            <a:r>
              <a:rPr lang="en-US" sz="1800" i="0" dirty="0">
                <a:solidFill>
                  <a:srgbClr val="000000"/>
                </a:solidFill>
                <a:effectLst/>
                <a:latin typeface="Arial"/>
                <a:ea typeface="Arial" panose="020B0604020202020204" pitchFamily="34" charset="0"/>
                <a:cs typeface="Arial"/>
              </a:rPr>
              <a:t>life insurance or an annuity for</a:t>
            </a:r>
            <a:r>
              <a:rPr lang="en-US" sz="1800" dirty="0">
                <a:solidFill>
                  <a:srgbClr val="000000"/>
                </a:solidFill>
                <a:effectLst/>
                <a:latin typeface="Arial"/>
                <a:ea typeface="Arial" panose="020B0604020202020204" pitchFamily="34" charset="0"/>
                <a:cs typeface="Arial"/>
              </a:rPr>
              <a:t> at least </a:t>
            </a:r>
            <a:r>
              <a:rPr lang="en-US" sz="1800" dirty="0">
                <a:solidFill>
                  <a:srgbClr val="000000"/>
                </a:solidFill>
                <a:latin typeface="Arial"/>
                <a:ea typeface="Arial" panose="020B0604020202020204" pitchFamily="34" charset="0"/>
                <a:cs typeface="Arial"/>
              </a:rPr>
              <a:t>one</a:t>
            </a:r>
            <a:r>
              <a:rPr lang="en-US" sz="1800" dirty="0">
                <a:solidFill>
                  <a:srgbClr val="000000"/>
                </a:solidFill>
                <a:effectLst/>
                <a:latin typeface="Arial"/>
                <a:ea typeface="Arial" panose="020B0604020202020204" pitchFamily="34" charset="0"/>
                <a:cs typeface="Arial"/>
              </a:rPr>
              <a:t> </a:t>
            </a:r>
            <a:r>
              <a:rPr lang="en-US" sz="1800" dirty="0">
                <a:solidFill>
                  <a:srgbClr val="000000"/>
                </a:solidFill>
                <a:latin typeface="Arial"/>
                <a:ea typeface="Arial" panose="020B0604020202020204" pitchFamily="34" charset="0"/>
                <a:cs typeface="Arial"/>
              </a:rPr>
              <a:t>year</a:t>
            </a:r>
            <a:r>
              <a:rPr lang="en-US" sz="1800" dirty="0">
                <a:solidFill>
                  <a:srgbClr val="000000"/>
                </a:solidFill>
                <a:effectLst/>
                <a:latin typeface="Arial"/>
                <a:ea typeface="Arial" panose="020B0604020202020204" pitchFamily="34" charset="0"/>
                <a:cs typeface="Arial"/>
              </a:rPr>
              <a:t> as of Jan. 1 of their graduating year of high school. </a:t>
            </a:r>
          </a:p>
          <a:p>
            <a:pPr marL="0" marR="0" indent="0">
              <a:lnSpc>
                <a:spcPct val="107000"/>
              </a:lnSpc>
              <a:spcBef>
                <a:spcPts val="0"/>
              </a:spcBef>
              <a:spcAft>
                <a:spcPts val="0"/>
              </a:spcAft>
            </a:pPr>
            <a:r>
              <a:rPr lang="en-US" sz="1800" b="1" dirty="0">
                <a:solidFill>
                  <a:srgbClr val="000000"/>
                </a:solidFill>
                <a:effectLst/>
                <a:latin typeface="Arial" panose="020B0604020202020204" pitchFamily="34" charset="0"/>
                <a:ea typeface="Arial" panose="020B0604020202020204" pitchFamily="34" charset="0"/>
              </a:rPr>
              <a:t> </a:t>
            </a:r>
            <a:endParaRPr lang="en-US" sz="1800" dirty="0">
              <a:solidFill>
                <a:srgbClr val="000000"/>
              </a:solidFill>
              <a:effectLst/>
              <a:latin typeface="Arial" panose="020B0604020202020204" pitchFamily="34" charset="0"/>
              <a:ea typeface="Arial" panose="020B0604020202020204"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8</a:t>
            </a:fld>
            <a:endParaRPr lang="en-US"/>
          </a:p>
        </p:txBody>
      </p:sp>
    </p:spTree>
    <p:extLst>
      <p:ext uri="{BB962C8B-B14F-4D97-AF65-F5344CB8AC3E}">
        <p14:creationId xmlns:p14="http://schemas.microsoft.com/office/powerpoint/2010/main" val="2325384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Modern Woodmen </a:t>
            </a:r>
            <a:r>
              <a:rPr lang="en-US" sz="1800" dirty="0">
                <a:solidFill>
                  <a:srgbClr val="000000"/>
                </a:solidFill>
                <a:latin typeface="Arial"/>
                <a:ea typeface="Arial" panose="020B0604020202020204" pitchFamily="34" charset="0"/>
                <a:cs typeface="Arial"/>
              </a:rPr>
              <a:t>also awards 150 scholarships of $1,000 each to qualified members 21 and older.</a:t>
            </a:r>
            <a:endParaRPr lang="en-US" sz="1800" dirty="0">
              <a:solidFill>
                <a:srgbClr val="000000"/>
              </a:solidFill>
              <a:effectLst/>
              <a:latin typeface="Arial"/>
              <a:ea typeface="Arial" panose="020B0604020202020204" pitchFamily="34" charset="0"/>
              <a:cs typeface="Arial"/>
            </a:endParaRPr>
          </a:p>
          <a:p>
            <a:pPr marL="6350" indent="-6350">
              <a:lnSpc>
                <a:spcPct val="103000"/>
              </a:lnSpc>
              <a:spcAft>
                <a:spcPts val="25"/>
              </a:spcAft>
            </a:pPr>
            <a:endParaRPr lang="en-US" sz="1800" dirty="0">
              <a:solidFill>
                <a:srgbClr val="000000"/>
              </a:solidFill>
              <a:effectLst/>
              <a:latin typeface="Arial"/>
              <a:ea typeface="Arial" panose="020B0604020202020204" pitchFamily="34" charset="0"/>
              <a:cs typeface="Arial"/>
            </a:endParaRPr>
          </a:p>
          <a:p>
            <a:pPr marL="6350" indent="-6350">
              <a:lnSpc>
                <a:spcPct val="103000"/>
              </a:lnSpc>
              <a:spcAft>
                <a:spcPts val="25"/>
              </a:spcAft>
            </a:pPr>
            <a:r>
              <a:rPr lang="en-US" sz="1800" dirty="0">
                <a:solidFill>
                  <a:srgbClr val="000000"/>
                </a:solidFill>
                <a:latin typeface="Arial"/>
                <a:ea typeface="Arial" panose="020B0604020202020204" pitchFamily="34" charset="0"/>
                <a:cs typeface="Arial"/>
              </a:rPr>
              <a:t>The scholarship can be used toward the cost of:</a:t>
            </a:r>
          </a:p>
          <a:p>
            <a:pPr marL="285750" indent="-285750">
              <a:lnSpc>
                <a:spcPct val="103000"/>
              </a:lnSpc>
              <a:spcAft>
                <a:spcPts val="25"/>
              </a:spcAft>
              <a:buFont typeface="Arial" panose="020B0604020202020204" pitchFamily="34" charset="0"/>
              <a:buChar char="•"/>
            </a:pPr>
            <a:r>
              <a:rPr lang="en-US" sz="1800" dirty="0">
                <a:solidFill>
                  <a:srgbClr val="000000"/>
                </a:solidFill>
                <a:latin typeface="Arial"/>
                <a:ea typeface="Arial" panose="020B0604020202020204" pitchFamily="34" charset="0"/>
                <a:cs typeface="Arial"/>
              </a:rPr>
              <a:t>Undergraduate or graduate-level study at an accredited two- or four-year college or university.</a:t>
            </a:r>
          </a:p>
          <a:p>
            <a:pPr marL="285750" indent="-285750">
              <a:lnSpc>
                <a:spcPct val="103000"/>
              </a:lnSpc>
              <a:spcAft>
                <a:spcPts val="25"/>
              </a:spcAft>
              <a:buFont typeface="Arial" panose="020B0604020202020204" pitchFamily="34" charset="0"/>
              <a:buChar char="•"/>
            </a:pPr>
            <a:r>
              <a:rPr lang="en-US" sz="1800" dirty="0">
                <a:solidFill>
                  <a:srgbClr val="000000"/>
                </a:solidFill>
                <a:latin typeface="Arial"/>
                <a:ea typeface="Arial" panose="020B0604020202020204" pitchFamily="34" charset="0"/>
                <a:cs typeface="Arial"/>
              </a:rPr>
              <a:t>Trade, vocational or technical school.</a:t>
            </a:r>
          </a:p>
          <a:p>
            <a:pPr marL="6350" indent="-6350">
              <a:lnSpc>
                <a:spcPct val="103000"/>
              </a:lnSpc>
              <a:spcAft>
                <a:spcPts val="25"/>
              </a:spcAft>
            </a:pPr>
            <a:endParaRPr lang="en-US" sz="1800" dirty="0">
              <a:latin typeface="Arial"/>
              <a:cs typeface="Arial"/>
            </a:endParaRPr>
          </a:p>
          <a:p>
            <a:pPr marL="6350" indent="-6350">
              <a:lnSpc>
                <a:spcPct val="103000"/>
              </a:lnSpc>
              <a:spcAft>
                <a:spcPts val="25"/>
              </a:spcAft>
            </a:pPr>
            <a:r>
              <a:rPr lang="en-US" sz="1800" dirty="0">
                <a:solidFill>
                  <a:srgbClr val="000000"/>
                </a:solidFill>
                <a:effectLst/>
                <a:latin typeface="Arial"/>
                <a:ea typeface="Arial" panose="020B0604020202020204" pitchFamily="34" charset="0"/>
                <a:cs typeface="Arial"/>
              </a:rPr>
              <a:t>You can find complete details about </a:t>
            </a:r>
            <a:r>
              <a:rPr lang="en-US" sz="1800" dirty="0">
                <a:solidFill>
                  <a:srgbClr val="000000"/>
                </a:solidFill>
                <a:latin typeface="Arial"/>
                <a:ea typeface="Arial" panose="020B0604020202020204" pitchFamily="34" charset="0"/>
                <a:cs typeface="Arial"/>
              </a:rPr>
              <a:t>both competitions </a:t>
            </a:r>
            <a:r>
              <a:rPr lang="en-US" sz="1800" dirty="0">
                <a:solidFill>
                  <a:srgbClr val="000000"/>
                </a:solidFill>
                <a:effectLst/>
                <a:latin typeface="Arial"/>
                <a:ea typeface="Arial" panose="020B0604020202020204" pitchFamily="34" charset="0"/>
                <a:cs typeface="Arial"/>
              </a:rPr>
              <a:t>– including a link to the online application</a:t>
            </a:r>
            <a:r>
              <a:rPr lang="en-US" sz="1800" dirty="0">
                <a:solidFill>
                  <a:srgbClr val="000000"/>
                </a:solidFill>
                <a:latin typeface="Arial"/>
                <a:ea typeface="Arial" panose="020B0604020202020204" pitchFamily="34" charset="0"/>
                <a:cs typeface="Arial"/>
              </a:rPr>
              <a:t> </a:t>
            </a:r>
            <a:r>
              <a:rPr lang="en-US" sz="1800" dirty="0">
                <a:solidFill>
                  <a:srgbClr val="000000"/>
                </a:solidFill>
                <a:effectLst/>
                <a:latin typeface="Arial"/>
                <a:ea typeface="Arial" panose="020B0604020202020204" pitchFamily="34" charset="0"/>
                <a:cs typeface="Arial"/>
              </a:rPr>
              <a:t>– when you log in to your online member account at member.modernwoodmen.org.  </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519B734-D9E1-4412-A2B0-DD2CD60F1E68}" type="slidenum">
              <a:rPr lang="en-US" smtClean="0"/>
              <a:t>9</a:t>
            </a:fld>
            <a:endParaRPr lang="en-US"/>
          </a:p>
        </p:txBody>
      </p:sp>
    </p:spTree>
    <p:extLst>
      <p:ext uri="{BB962C8B-B14F-4D97-AF65-F5344CB8AC3E}">
        <p14:creationId xmlns:p14="http://schemas.microsoft.com/office/powerpoint/2010/main" val="3633128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Option 1">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2213" y="473726"/>
            <a:ext cx="2662319" cy="878824"/>
          </a:xfrm>
          <a:prstGeom prst="rect">
            <a:avLst/>
          </a:prstGeom>
          <a:effectLst/>
        </p:spPr>
      </p:pic>
      <p:sp>
        <p:nvSpPr>
          <p:cNvPr id="23" name="Title 1"/>
          <p:cNvSpPr>
            <a:spLocks noGrp="1"/>
          </p:cNvSpPr>
          <p:nvPr>
            <p:ph type="ctrTitle" hasCustomPrompt="1"/>
          </p:nvPr>
        </p:nvSpPr>
        <p:spPr>
          <a:xfrm>
            <a:off x="914400" y="1352550"/>
            <a:ext cx="7772400" cy="806707"/>
          </a:xfrm>
          <a:prstGeom prst="rect">
            <a:avLst/>
          </a:prstGeom>
        </p:spPr>
        <p:txBody>
          <a:bodyPr anchor="b">
            <a:normAutofit/>
          </a:bodyPr>
          <a:lstStyle>
            <a:lvl1pPr>
              <a:defRPr sz="4400" kern="1200" baseline="0">
                <a:solidFill>
                  <a:schemeClr val="bg1"/>
                </a:solidFill>
              </a:defRPr>
            </a:lvl1pPr>
          </a:lstStyle>
          <a:p>
            <a:pPr algn="l"/>
            <a:r>
              <a:rPr lang="en-US" sz="4000" dirty="0">
                <a:solidFill>
                  <a:schemeClr val="tx2"/>
                </a:solidFill>
                <a:latin typeface="Myriad Pro" pitchFamily="34" charset="0"/>
              </a:rPr>
              <a:t>Click to add Title</a:t>
            </a:r>
          </a:p>
        </p:txBody>
      </p:sp>
      <p:sp>
        <p:nvSpPr>
          <p:cNvPr id="6" name="Text Placeholder 4"/>
          <p:cNvSpPr>
            <a:spLocks noGrp="1"/>
          </p:cNvSpPr>
          <p:nvPr>
            <p:ph type="body" sz="quarter" idx="10" hasCustomPrompt="1"/>
          </p:nvPr>
        </p:nvSpPr>
        <p:spPr>
          <a:xfrm>
            <a:off x="911630" y="2238668"/>
            <a:ext cx="5092700" cy="962025"/>
          </a:xfrm>
          <a:prstGeom prst="rect">
            <a:avLst/>
          </a:prstGeom>
        </p:spPr>
        <p:txBody>
          <a:bodyPr vert="horz"/>
          <a:lstStyle>
            <a:lvl1pPr marL="0" indent="0">
              <a:buFontTx/>
              <a:buNone/>
              <a:defRPr baseline="0">
                <a:solidFill>
                  <a:schemeClr val="tx2"/>
                </a:solidFill>
                <a:latin typeface="Myriad Pro"/>
              </a:defRPr>
            </a:lvl1pPr>
          </a:lstStyle>
          <a:p>
            <a:pPr lvl="0"/>
            <a:r>
              <a:rPr lang="en-US" dirty="0"/>
              <a:t>Click to add subtitle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35" y="2765707"/>
            <a:ext cx="10527591" cy="9393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71371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on plain_upper right">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620" y="94004"/>
            <a:ext cx="2584324" cy="853078"/>
          </a:xfrm>
          <a:prstGeom prst="rect">
            <a:avLst/>
          </a:prstGeom>
          <a:effectLst/>
        </p:spPr>
      </p:pic>
    </p:spTree>
    <p:extLst>
      <p:ext uri="{BB962C8B-B14F-4D97-AF65-F5344CB8AC3E}">
        <p14:creationId xmlns:p14="http://schemas.microsoft.com/office/powerpoint/2010/main" val="6550554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ogo on plain_lower right">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1309" y="4170348"/>
            <a:ext cx="2584324" cy="853078"/>
          </a:xfrm>
          <a:prstGeom prst="rect">
            <a:avLst/>
          </a:prstGeom>
          <a:effectLst/>
        </p:spPr>
      </p:pic>
    </p:spTree>
    <p:extLst>
      <p:ext uri="{BB962C8B-B14F-4D97-AF65-F5344CB8AC3E}">
        <p14:creationId xmlns:p14="http://schemas.microsoft.com/office/powerpoint/2010/main" val="17466812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go on white_lower righ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3256" y="4229483"/>
            <a:ext cx="2394840" cy="785446"/>
          </a:xfrm>
          <a:prstGeom prst="rect">
            <a:avLst/>
          </a:prstGeom>
          <a:effectLst/>
        </p:spPr>
      </p:pic>
    </p:spTree>
    <p:extLst>
      <p:ext uri="{BB962C8B-B14F-4D97-AF65-F5344CB8AC3E}">
        <p14:creationId xmlns:p14="http://schemas.microsoft.com/office/powerpoint/2010/main" val="1143536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ogo on white_upper righ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3256" y="76227"/>
            <a:ext cx="2394840" cy="785446"/>
          </a:xfrm>
          <a:prstGeom prst="rect">
            <a:avLst/>
          </a:prstGeom>
          <a:effectLst/>
        </p:spPr>
      </p:pic>
    </p:spTree>
    <p:extLst>
      <p:ext uri="{BB962C8B-B14F-4D97-AF65-F5344CB8AC3E}">
        <p14:creationId xmlns:p14="http://schemas.microsoft.com/office/powerpoint/2010/main" val="669419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ogo on white_upper lef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21" y="76227"/>
            <a:ext cx="2394840" cy="785446"/>
          </a:xfrm>
          <a:prstGeom prst="rect">
            <a:avLst/>
          </a:prstGeom>
          <a:effectLst/>
        </p:spPr>
      </p:pic>
    </p:spTree>
    <p:extLst>
      <p:ext uri="{BB962C8B-B14F-4D97-AF65-F5344CB8AC3E}">
        <p14:creationId xmlns:p14="http://schemas.microsoft.com/office/powerpoint/2010/main" val="1467642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ogo on white_lower lef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21" y="4203846"/>
            <a:ext cx="2394840" cy="785446"/>
          </a:xfrm>
          <a:prstGeom prst="rect">
            <a:avLst/>
          </a:prstGeom>
          <a:effectLst/>
        </p:spPr>
      </p:pic>
    </p:spTree>
    <p:extLst>
      <p:ext uri="{BB962C8B-B14F-4D97-AF65-F5344CB8AC3E}">
        <p14:creationId xmlns:p14="http://schemas.microsoft.com/office/powerpoint/2010/main" val="1565122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Rotating shield">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4488" y="1241779"/>
            <a:ext cx="2666257" cy="2874210"/>
          </a:xfrm>
          <a:prstGeom prst="rect">
            <a:avLst/>
          </a:prstGeom>
          <a:effectLst>
            <a:outerShdw blurRad="1270000" dir="2700000" algn="tl" rotWithShape="0">
              <a:srgbClr val="000000">
                <a:alpha val="13000"/>
              </a:srgbClr>
            </a:outerShdw>
            <a:reflection endPos="39000" dir="5400000" sy="-100000" algn="bl"/>
          </a:effectLst>
        </p:spPr>
      </p:pic>
    </p:spTree>
    <p:extLst>
      <p:ext uri="{BB962C8B-B14F-4D97-AF65-F5344CB8AC3E}">
        <p14:creationId xmlns:p14="http://schemas.microsoft.com/office/powerpoint/2010/main" val="35118220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anim calcmode="lin" valueType="num">
                                      <p:cBhvr>
                                        <p:cTn id="8" dur="5000" fill="hold"/>
                                        <p:tgtEl>
                                          <p:spTgt spid="3"/>
                                        </p:tgtEl>
                                        <p:attrNameLst>
                                          <p:attrName>ppt_w</p:attrName>
                                        </p:attrNameLst>
                                      </p:cBhvr>
                                      <p:tavLst>
                                        <p:tav tm="0" fmla="#ppt_w*sin(2.5*pi*$)">
                                          <p:val>
                                            <p:fltVal val="0"/>
                                          </p:val>
                                        </p:tav>
                                        <p:tav tm="100000">
                                          <p:val>
                                            <p:fltVal val="1"/>
                                          </p:val>
                                        </p:tav>
                                      </p:tavLst>
                                    </p:anim>
                                    <p:anim calcmode="lin" valueType="num">
                                      <p:cBhvr>
                                        <p:cTn id="9" dur="5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5000"/>
                            </p:stCondLst>
                            <p:childTnLst>
                              <p:par>
                                <p:cTn id="11" presetID="45" presetClass="exit" presetSubtype="0" fill="hold" nodeType="afterEffect">
                                  <p:stCondLst>
                                    <p:cond delay="1000"/>
                                  </p:stCondLst>
                                  <p:childTnLst>
                                    <p:animEffect transition="out" filter="fade">
                                      <p:cBhvr>
                                        <p:cTn id="12" dur="5000"/>
                                        <p:tgtEl>
                                          <p:spTgt spid="3"/>
                                        </p:tgtEl>
                                      </p:cBhvr>
                                    </p:animEffect>
                                    <p:anim calcmode="lin" valueType="num">
                                      <p:cBhvr>
                                        <p:cTn id="13" dur="5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 dur="5000"/>
                                        <p:tgtEl>
                                          <p:spTgt spid="3"/>
                                        </p:tgtEl>
                                        <p:attrNameLst>
                                          <p:attrName>ppt_h</p:attrName>
                                        </p:attrNameLst>
                                      </p:cBhvr>
                                      <p:tavLst>
                                        <p:tav tm="0">
                                          <p:val>
                                            <p:strVal val="ppt_h"/>
                                          </p:val>
                                        </p:tav>
                                        <p:tav tm="100000">
                                          <p:val>
                                            <p:strVal val="ppt_h"/>
                                          </p:val>
                                        </p:tav>
                                      </p:tavLst>
                                    </p:anim>
                                    <p:set>
                                      <p:cBhvr>
                                        <p:cTn id="15"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age option 2">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4679" y="3125163"/>
            <a:ext cx="2584324" cy="853078"/>
          </a:xfrm>
          <a:prstGeom prst="rect">
            <a:avLst/>
          </a:prstGeom>
          <a:effectLst>
            <a:reflection stA="26000" endPos="75000" dist="241300" dir="5400000" sy="-100000" algn="bl" rotWithShape="0"/>
          </a:effectLst>
        </p:spPr>
      </p:pic>
      <p:sp>
        <p:nvSpPr>
          <p:cNvPr id="5" name="Title 1"/>
          <p:cNvSpPr>
            <a:spLocks noGrp="1"/>
          </p:cNvSpPr>
          <p:nvPr>
            <p:ph type="ctrTitle" hasCustomPrompt="1"/>
          </p:nvPr>
        </p:nvSpPr>
        <p:spPr>
          <a:xfrm>
            <a:off x="914400" y="1352550"/>
            <a:ext cx="7772400" cy="806707"/>
          </a:xfrm>
          <a:prstGeom prst="rect">
            <a:avLst/>
          </a:prstGeom>
        </p:spPr>
        <p:txBody>
          <a:bodyPr anchor="b">
            <a:normAutofit/>
          </a:bodyPr>
          <a:lstStyle>
            <a:lvl1pPr>
              <a:defRPr sz="4400" kern="1200" baseline="0">
                <a:solidFill>
                  <a:schemeClr val="bg1"/>
                </a:solidFill>
              </a:defRPr>
            </a:lvl1pPr>
          </a:lstStyle>
          <a:p>
            <a:pPr algn="l"/>
            <a:r>
              <a:rPr lang="en-US" sz="4000" dirty="0">
                <a:solidFill>
                  <a:schemeClr val="tx2"/>
                </a:solidFill>
                <a:latin typeface="Myriad Pro" pitchFamily="34" charset="0"/>
              </a:rPr>
              <a:t>Click to add Title</a:t>
            </a:r>
          </a:p>
        </p:txBody>
      </p:sp>
      <p:sp>
        <p:nvSpPr>
          <p:cNvPr id="7" name="Text Placeholder 4"/>
          <p:cNvSpPr>
            <a:spLocks noGrp="1"/>
          </p:cNvSpPr>
          <p:nvPr>
            <p:ph type="body" sz="quarter" idx="10" hasCustomPrompt="1"/>
          </p:nvPr>
        </p:nvSpPr>
        <p:spPr>
          <a:xfrm>
            <a:off x="914400" y="2257013"/>
            <a:ext cx="5092700" cy="962025"/>
          </a:xfrm>
          <a:prstGeom prst="rect">
            <a:avLst/>
          </a:prstGeom>
        </p:spPr>
        <p:txBody>
          <a:bodyPr vert="horz"/>
          <a:lstStyle>
            <a:lvl1pPr marL="0" indent="0">
              <a:buFontTx/>
              <a:buNone/>
              <a:defRPr baseline="0">
                <a:solidFill>
                  <a:schemeClr val="tx2"/>
                </a:solidFill>
                <a:latin typeface="Myriad Pro"/>
              </a:defRPr>
            </a:lvl1pPr>
          </a:lstStyle>
          <a:p>
            <a:pPr lvl="0"/>
            <a:r>
              <a:rPr lang="en-US" dirty="0"/>
              <a:t>Click to add subtitle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9827" y="-1998742"/>
            <a:ext cx="13360107" cy="4676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25084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 Image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4342954" y="626771"/>
            <a:ext cx="3478287" cy="2300590"/>
          </a:xfrm>
          <a:prstGeom prst="rect">
            <a:avLst/>
          </a:prstGeom>
          <a:effectLst>
            <a:outerShdw blurRad="180975" dist="38100" dir="5580000" algn="tl" rotWithShape="0">
              <a:srgbClr val="000000">
                <a:alpha val="43000"/>
              </a:srgbClr>
            </a:outerShdw>
          </a:effectLst>
        </p:spPr>
        <p:txBody>
          <a:bodyPr vert="horz"/>
          <a:lstStyle>
            <a:lvl1pPr marL="0" indent="0">
              <a:buFontTx/>
              <a:buNone/>
              <a:defRPr sz="2000">
                <a:solidFill>
                  <a:schemeClr val="tx2"/>
                </a:solidFill>
              </a:defRPr>
            </a:lvl1pPr>
          </a:lstStyle>
          <a:p>
            <a:endParaRPr lang="en-US" dirty="0"/>
          </a:p>
        </p:txBody>
      </p:sp>
      <p:sp>
        <p:nvSpPr>
          <p:cNvPr id="17" name="Picture Placeholder 10"/>
          <p:cNvSpPr>
            <a:spLocks noGrp="1"/>
          </p:cNvSpPr>
          <p:nvPr>
            <p:ph type="pic" sz="quarter" idx="11"/>
          </p:nvPr>
        </p:nvSpPr>
        <p:spPr>
          <a:xfrm>
            <a:off x="6093326" y="2285761"/>
            <a:ext cx="2743200" cy="1830229"/>
          </a:xfrm>
          <a:prstGeom prst="rect">
            <a:avLst/>
          </a:prstGeom>
          <a:effectLst>
            <a:outerShdw blurRad="180975" dist="38100" dir="5580000" algn="tl" rotWithShape="0">
              <a:srgbClr val="000000">
                <a:alpha val="43000"/>
              </a:srgbClr>
            </a:outerShdw>
            <a:reflection stA="20000" endPos="40000" dist="152400" dir="5400000" sy="-100000" algn="bl" rotWithShape="0"/>
          </a:effectLst>
        </p:spPr>
        <p:txBody>
          <a:bodyPr vert="horz"/>
          <a:lstStyle>
            <a:lvl1pPr marL="0" indent="0">
              <a:buFontTx/>
              <a:buNone/>
              <a:defRPr sz="2000">
                <a:solidFill>
                  <a:schemeClr val="tx2"/>
                </a:solidFill>
              </a:defRPr>
            </a:lvl1pPr>
          </a:lstStyle>
          <a:p>
            <a:endParaRPr lang="en-US" dirty="0"/>
          </a:p>
        </p:txBody>
      </p:sp>
      <p:sp>
        <p:nvSpPr>
          <p:cNvPr id="18" name="Picture Placeholder 10"/>
          <p:cNvSpPr>
            <a:spLocks noGrp="1"/>
          </p:cNvSpPr>
          <p:nvPr>
            <p:ph type="pic" sz="quarter" idx="12"/>
          </p:nvPr>
        </p:nvSpPr>
        <p:spPr>
          <a:xfrm>
            <a:off x="3019481" y="2723534"/>
            <a:ext cx="2781295" cy="1853191"/>
          </a:xfrm>
          <a:prstGeom prst="rect">
            <a:avLst/>
          </a:prstGeom>
          <a:effectLst>
            <a:outerShdw blurRad="180975" dist="38100" dir="5580000" algn="tl" rotWithShape="0">
              <a:srgbClr val="000000">
                <a:alpha val="43000"/>
              </a:srgbClr>
            </a:outerShdw>
            <a:reflection stA="20000" endPos="40000" dist="152400" dir="5400000" sy="-100000" algn="bl" rotWithShape="0"/>
          </a:effectLst>
        </p:spPr>
        <p:txBody>
          <a:bodyPr vert="horz"/>
          <a:lstStyle>
            <a:lvl1pPr marL="0" indent="0">
              <a:buFontTx/>
              <a:buNone/>
              <a:defRPr sz="2000">
                <a:solidFill>
                  <a:schemeClr val="tx2"/>
                </a:solidFill>
              </a:defRPr>
            </a:lvl1pPr>
          </a:lstStyle>
          <a:p>
            <a:endParaRPr lang="en-US" dirty="0"/>
          </a:p>
        </p:txBody>
      </p:sp>
      <p:sp>
        <p:nvSpPr>
          <p:cNvPr id="19" name="Title 1"/>
          <p:cNvSpPr>
            <a:spLocks noGrp="1"/>
          </p:cNvSpPr>
          <p:nvPr>
            <p:ph type="title"/>
          </p:nvPr>
        </p:nvSpPr>
        <p:spPr>
          <a:xfrm>
            <a:off x="522367" y="418475"/>
            <a:ext cx="8229600" cy="857250"/>
          </a:xfrm>
          <a:prstGeom prst="rect">
            <a:avLst/>
          </a:prstGeom>
        </p:spPr>
        <p:txBody>
          <a:bodyPr/>
          <a:lstStyle>
            <a:lvl1pPr>
              <a:defRPr>
                <a:solidFill>
                  <a:schemeClr val="bg1"/>
                </a:solidFill>
              </a:defRPr>
            </a:lvl1pPr>
          </a:lstStyle>
          <a:p>
            <a:r>
              <a:rPr lang="en-US" dirty="0"/>
              <a:t>Click to edit</a:t>
            </a:r>
          </a:p>
        </p:txBody>
      </p:sp>
      <p:sp>
        <p:nvSpPr>
          <p:cNvPr id="20" name="Content Placeholder 2"/>
          <p:cNvSpPr>
            <a:spLocks noGrp="1"/>
          </p:cNvSpPr>
          <p:nvPr>
            <p:ph idx="1"/>
          </p:nvPr>
        </p:nvSpPr>
        <p:spPr>
          <a:xfrm>
            <a:off x="522367" y="1412647"/>
            <a:ext cx="3835734" cy="2906004"/>
          </a:xfrm>
          <a:prstGeom prst="rect">
            <a:avLst/>
          </a:prstGeom>
        </p:spPr>
        <p:txBody>
          <a:bodyPr/>
          <a:lstStyle>
            <a:lvl1pPr>
              <a:defRPr sz="2000" baseline="0">
                <a:solidFill>
                  <a:schemeClr val="bg1"/>
                </a:solidFill>
                <a:latin typeface="Myriad Pro"/>
              </a:defRPr>
            </a:lvl1pPr>
            <a:lvl2pPr>
              <a:defRPr sz="1800">
                <a:solidFill>
                  <a:srgbClr val="1F497D"/>
                </a:solidFill>
                <a:latin typeface="Myriad Pro"/>
              </a:defRPr>
            </a:lvl2pPr>
            <a:lvl3pPr>
              <a:defRPr sz="1600">
                <a:solidFill>
                  <a:srgbClr val="1F497D"/>
                </a:solidFill>
                <a:latin typeface="Myriad Pro"/>
              </a:defRPr>
            </a:lvl3pPr>
            <a:lvl4pPr>
              <a:defRPr sz="1400">
                <a:solidFill>
                  <a:srgbClr val="1F497D"/>
                </a:solidFill>
                <a:latin typeface="Myriad Pro"/>
              </a:defRPr>
            </a:lvl4pPr>
            <a:lvl5pPr>
              <a:defRPr sz="1400">
                <a:solidFill>
                  <a:srgbClr val="1F497D"/>
                </a:solidFill>
                <a:latin typeface="Myriad Pro"/>
              </a:defRPr>
            </a:lvl5pPr>
          </a:lstStyle>
          <a:p>
            <a:pPr lvl="0"/>
            <a:r>
              <a:rPr lang="en-US" dirty="0"/>
              <a:t>Click to edit Master text styles</a:t>
            </a:r>
          </a:p>
          <a:p>
            <a:pPr lvl="0"/>
            <a:r>
              <a:rPr lang="en-US" dirty="0"/>
              <a:t>Click return to add text</a:t>
            </a:r>
          </a:p>
          <a:p>
            <a:pPr lvl="0"/>
            <a:r>
              <a:rPr lang="en-US" dirty="0"/>
              <a:t>Click return to add text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67" y="4366055"/>
            <a:ext cx="369930" cy="39878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09523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 calcmode="lin" valueType="num">
                                      <p:cBhvr additive="base">
                                        <p:cTn id="18"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 calcmode="lin" valueType="num">
                                      <p:cBhvr additive="base">
                                        <p:cTn id="24" dur="500" fill="hold"/>
                                        <p:tgtEl>
                                          <p:spTgt spid="20">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0">
                                            <p:txEl>
                                              <p:pRg st="2" end="2"/>
                                            </p:txEl>
                                          </p:spTgt>
                                        </p:tgtEl>
                                        <p:attrNameLst>
                                          <p:attrName>style.visibility</p:attrName>
                                        </p:attrNameLst>
                                      </p:cBhvr>
                                      <p:to>
                                        <p:strVal val="visible"/>
                                      </p:to>
                                    </p:set>
                                    <p:anim calcmode="lin" valueType="num">
                                      <p:cBhvr additive="base">
                                        <p:cTn id="30" dur="500" fill="hold"/>
                                        <p:tgtEl>
                                          <p:spTgt spid="20">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20" grpId="0" build="p">
        <p:tmplLst>
          <p:tmpl lvl="1">
            <p:tnLst>
              <p:par>
                <p:cTn presetID="2" presetClass="entr" presetSubtype="8"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Image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3751412" y="2118108"/>
            <a:ext cx="3620502" cy="2384468"/>
          </a:xfrm>
          <a:prstGeom prst="rect">
            <a:avLst/>
          </a:prstGeom>
          <a:effectLst>
            <a:outerShdw blurRad="180975" dist="38100" dir="5580000" algn="tl" rotWithShape="0">
              <a:srgbClr val="000000">
                <a:alpha val="43000"/>
              </a:srgbClr>
            </a:outerShdw>
            <a:reflection stA="20000" endPos="40000" dist="152400" dir="5400000" sy="-100000" algn="bl" rotWithShape="0"/>
          </a:effectLst>
        </p:spPr>
        <p:txBody>
          <a:bodyPr vert="horz"/>
          <a:lstStyle>
            <a:lvl1pPr marL="0" indent="0">
              <a:buFontTx/>
              <a:buNone/>
              <a:defRPr sz="2000">
                <a:solidFill>
                  <a:schemeClr val="tx2"/>
                </a:solidFill>
              </a:defRPr>
            </a:lvl1pPr>
          </a:lstStyle>
          <a:p>
            <a:endParaRPr lang="en-US" dirty="0"/>
          </a:p>
        </p:txBody>
      </p:sp>
      <p:sp>
        <p:nvSpPr>
          <p:cNvPr id="8" name="Picture Placeholder 10"/>
          <p:cNvSpPr>
            <a:spLocks noGrp="1"/>
          </p:cNvSpPr>
          <p:nvPr>
            <p:ph type="pic" sz="quarter" idx="12"/>
          </p:nvPr>
        </p:nvSpPr>
        <p:spPr>
          <a:xfrm>
            <a:off x="5144838" y="272833"/>
            <a:ext cx="3620502" cy="2355618"/>
          </a:xfrm>
          <a:prstGeom prst="rect">
            <a:avLst/>
          </a:prstGeom>
          <a:effectLst>
            <a:outerShdw blurRad="180975" dist="38100" dir="5580000" algn="tl" rotWithShape="0">
              <a:srgbClr val="000000">
                <a:alpha val="43000"/>
              </a:srgbClr>
            </a:outerShdw>
          </a:effectLst>
        </p:spPr>
        <p:txBody>
          <a:bodyPr vert="horz"/>
          <a:lstStyle>
            <a:lvl1pPr marL="0" indent="0">
              <a:buFontTx/>
              <a:buNone/>
              <a:defRPr sz="2000">
                <a:solidFill>
                  <a:schemeClr val="tx2"/>
                </a:solidFill>
              </a:defRPr>
            </a:lvl1pPr>
          </a:lstStyle>
          <a:p>
            <a:endParaRPr lang="en-US" dirty="0"/>
          </a:p>
        </p:txBody>
      </p:sp>
      <p:sp>
        <p:nvSpPr>
          <p:cNvPr id="9" name="Title 1"/>
          <p:cNvSpPr>
            <a:spLocks noGrp="1"/>
          </p:cNvSpPr>
          <p:nvPr>
            <p:ph type="title"/>
          </p:nvPr>
        </p:nvSpPr>
        <p:spPr>
          <a:xfrm>
            <a:off x="508999" y="416366"/>
            <a:ext cx="8229600" cy="857250"/>
          </a:xfrm>
          <a:prstGeom prst="rect">
            <a:avLst/>
          </a:prstGeom>
        </p:spPr>
        <p:txBody>
          <a:bodyPr/>
          <a:lstStyle>
            <a:lvl1pPr>
              <a:defRPr>
                <a:solidFill>
                  <a:schemeClr val="bg1"/>
                </a:solidFill>
              </a:defRPr>
            </a:lvl1pPr>
          </a:lstStyle>
          <a:p>
            <a:r>
              <a:rPr lang="en-US" dirty="0"/>
              <a:t>Click to edit</a:t>
            </a:r>
          </a:p>
        </p:txBody>
      </p:sp>
      <p:sp>
        <p:nvSpPr>
          <p:cNvPr id="10" name="Content Placeholder 2"/>
          <p:cNvSpPr>
            <a:spLocks noGrp="1"/>
          </p:cNvSpPr>
          <p:nvPr>
            <p:ph idx="1"/>
          </p:nvPr>
        </p:nvSpPr>
        <p:spPr>
          <a:xfrm>
            <a:off x="508999" y="1410538"/>
            <a:ext cx="3835734" cy="2906004"/>
          </a:xfrm>
          <a:prstGeom prst="rect">
            <a:avLst/>
          </a:prstGeom>
        </p:spPr>
        <p:txBody>
          <a:bodyPr/>
          <a:lstStyle>
            <a:lvl1pPr>
              <a:defRPr sz="2000">
                <a:solidFill>
                  <a:schemeClr val="bg1"/>
                </a:solidFill>
                <a:latin typeface="Myriad Pro"/>
              </a:defRPr>
            </a:lvl1pPr>
            <a:lvl2pPr>
              <a:defRPr sz="1800">
                <a:solidFill>
                  <a:schemeClr val="bg1"/>
                </a:solidFill>
                <a:latin typeface="Myriad Pro"/>
              </a:defRPr>
            </a:lvl2pPr>
            <a:lvl3pPr>
              <a:defRPr sz="1600">
                <a:solidFill>
                  <a:schemeClr val="bg1"/>
                </a:solidFill>
                <a:latin typeface="Myriad Pro"/>
              </a:defRPr>
            </a:lvl3pPr>
            <a:lvl4pPr>
              <a:defRPr sz="1400">
                <a:solidFill>
                  <a:schemeClr val="bg1"/>
                </a:solidFill>
                <a:latin typeface="Myriad Pro"/>
              </a:defRPr>
            </a:lvl4pPr>
            <a:lvl5pPr>
              <a:defRPr sz="1400">
                <a:solidFill>
                  <a:schemeClr val="bg1"/>
                </a:solidFill>
                <a:latin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67" y="4366055"/>
            <a:ext cx="369930" cy="39878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32116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 calcmode="lin" valueType="num">
                                      <p:cBhvr additive="base">
                                        <p:cTn id="21"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 calcmode="lin" valueType="num">
                                      <p:cBhvr additive="base">
                                        <p:cTn id="2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 calcmode="lin" valueType="num">
                                      <p:cBhvr additive="base">
                                        <p:cTn id="31"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additive="base">
                                        <p:cTn id="35"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build="p">
        <p:tmplLst>
          <p:tmpl lvl="1">
            <p:tnLst>
              <p:par>
                <p:cTn presetID="2" presetClass="entr" presetSubtype="8"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 image">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1303385" y="336773"/>
            <a:ext cx="6472962" cy="4318680"/>
          </a:xfrm>
          <a:prstGeom prst="rect">
            <a:avLst/>
          </a:prstGeom>
          <a:effectLst>
            <a:outerShdw blurRad="180975" dist="38100" dir="5580000" algn="tl" rotWithShape="0">
              <a:srgbClr val="000000">
                <a:alpha val="43000"/>
              </a:srgbClr>
            </a:outerShdw>
            <a:reflection stA="20000" endPos="40000" dist="152400" dir="5400000" sy="-100000" algn="bl" rotWithShape="0"/>
          </a:effectLst>
        </p:spPr>
        <p:txBody>
          <a:bodyPr vert="horz"/>
          <a:lstStyle>
            <a:lvl1pPr marL="0" indent="0">
              <a:buFontTx/>
              <a:buNone/>
              <a:defRPr sz="2000">
                <a:solidFill>
                  <a:schemeClr val="tx2"/>
                </a:solidFill>
              </a:defRPr>
            </a:lvl1p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67" y="4366055"/>
            <a:ext cx="369930" cy="39878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96405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slide - 1 col">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659" y="430089"/>
            <a:ext cx="8229600" cy="85725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09659" y="1424261"/>
            <a:ext cx="8229600" cy="2906004"/>
          </a:xfrm>
          <a:prstGeom prst="rect">
            <a:avLst/>
          </a:prstGeom>
        </p:spPr>
        <p:txBody>
          <a:bodyPr/>
          <a:lstStyle>
            <a:lvl1pPr>
              <a:defRPr sz="2400">
                <a:solidFill>
                  <a:schemeClr val="bg1"/>
                </a:solidFill>
                <a:latin typeface="Myriad Pro"/>
              </a:defRPr>
            </a:lvl1pPr>
            <a:lvl2pPr>
              <a:defRPr sz="2000">
                <a:solidFill>
                  <a:schemeClr val="bg1"/>
                </a:solidFill>
                <a:latin typeface="Myriad Pro"/>
              </a:defRPr>
            </a:lvl2pPr>
            <a:lvl3pPr>
              <a:defRPr sz="1800">
                <a:solidFill>
                  <a:schemeClr val="bg1"/>
                </a:solidFill>
                <a:latin typeface="Myriad Pro"/>
              </a:defRPr>
            </a:lvl3pPr>
            <a:lvl4pPr>
              <a:defRPr sz="1600">
                <a:solidFill>
                  <a:schemeClr val="bg1"/>
                </a:solidFill>
                <a:latin typeface="Myriad Pro"/>
              </a:defRPr>
            </a:lvl4pPr>
            <a:lvl5pPr>
              <a:defRPr sz="1600">
                <a:solidFill>
                  <a:schemeClr val="bg1"/>
                </a:solidFill>
                <a:latin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67" y="4366055"/>
            <a:ext cx="369930" cy="39878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37931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slide - 2 col">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659" y="430089"/>
            <a:ext cx="8229600" cy="857250"/>
          </a:xfrm>
          <a:prstGeom prst="rect">
            <a:avLst/>
          </a:prstGeom>
        </p:spPr>
        <p:txBody>
          <a:bodyPr/>
          <a:lstStyle>
            <a:lvl1pPr>
              <a:defRPr>
                <a:solidFill>
                  <a:schemeClr val="bg1"/>
                </a:solidFill>
              </a:defRPr>
            </a:lvl1pPr>
          </a:lstStyle>
          <a:p>
            <a:r>
              <a:rPr lang="en-US" dirty="0"/>
              <a:t>Click to edit Master title style</a:t>
            </a:r>
          </a:p>
        </p:txBody>
      </p:sp>
      <p:sp>
        <p:nvSpPr>
          <p:cNvPr id="9" name="Content Placeholder 2"/>
          <p:cNvSpPr>
            <a:spLocks noGrp="1"/>
          </p:cNvSpPr>
          <p:nvPr>
            <p:ph idx="1"/>
          </p:nvPr>
        </p:nvSpPr>
        <p:spPr>
          <a:xfrm>
            <a:off x="409659" y="1424261"/>
            <a:ext cx="3835072" cy="2906004"/>
          </a:xfrm>
          <a:prstGeom prst="rect">
            <a:avLst/>
          </a:prstGeom>
        </p:spPr>
        <p:txBody>
          <a:bodyPr/>
          <a:lstStyle>
            <a:lvl1pPr>
              <a:defRPr sz="2000">
                <a:solidFill>
                  <a:schemeClr val="bg1"/>
                </a:solidFill>
                <a:latin typeface="Myriad Pro"/>
              </a:defRPr>
            </a:lvl1pPr>
            <a:lvl2pPr>
              <a:defRPr sz="1800">
                <a:solidFill>
                  <a:schemeClr val="bg1"/>
                </a:solidFill>
                <a:latin typeface="Myriad Pro"/>
              </a:defRPr>
            </a:lvl2pPr>
            <a:lvl3pPr>
              <a:defRPr sz="1600">
                <a:solidFill>
                  <a:schemeClr val="bg1"/>
                </a:solidFill>
                <a:latin typeface="Myriad Pro"/>
              </a:defRPr>
            </a:lvl3pPr>
            <a:lvl4pPr>
              <a:defRPr sz="1400">
                <a:solidFill>
                  <a:schemeClr val="bg1"/>
                </a:solidFill>
                <a:latin typeface="Myriad Pro"/>
              </a:defRPr>
            </a:lvl4pPr>
            <a:lvl5pPr>
              <a:defRPr sz="1400">
                <a:solidFill>
                  <a:schemeClr val="bg1"/>
                </a:solidFill>
                <a:latin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0"/>
          </p:nvPr>
        </p:nvSpPr>
        <p:spPr>
          <a:xfrm>
            <a:off x="4244731" y="1424261"/>
            <a:ext cx="3835072" cy="2906004"/>
          </a:xfrm>
          <a:prstGeom prst="rect">
            <a:avLst/>
          </a:prstGeom>
        </p:spPr>
        <p:txBody>
          <a:bodyPr/>
          <a:lstStyle>
            <a:lvl1pPr>
              <a:defRPr sz="2000">
                <a:solidFill>
                  <a:schemeClr val="bg1"/>
                </a:solidFill>
                <a:latin typeface="Myriad Pro"/>
              </a:defRPr>
            </a:lvl1pPr>
            <a:lvl2pPr>
              <a:defRPr sz="1800">
                <a:solidFill>
                  <a:schemeClr val="bg1"/>
                </a:solidFill>
                <a:latin typeface="Myriad Pro"/>
              </a:defRPr>
            </a:lvl2pPr>
            <a:lvl3pPr>
              <a:defRPr sz="1600">
                <a:solidFill>
                  <a:schemeClr val="bg1"/>
                </a:solidFill>
                <a:latin typeface="Myriad Pro"/>
              </a:defRPr>
            </a:lvl3pPr>
            <a:lvl4pPr>
              <a:defRPr sz="1400">
                <a:solidFill>
                  <a:schemeClr val="bg1"/>
                </a:solidFill>
                <a:latin typeface="Myriad Pro"/>
              </a:defRPr>
            </a:lvl4pPr>
            <a:lvl5pPr>
              <a:defRPr sz="1400">
                <a:solidFill>
                  <a:schemeClr val="bg1"/>
                </a:solidFill>
                <a:latin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67" y="4366055"/>
            <a:ext cx="369930" cy="39878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86391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ogo on plain_lower left">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6" y="4167750"/>
            <a:ext cx="2584324" cy="853078"/>
          </a:xfrm>
          <a:prstGeom prst="rect">
            <a:avLst/>
          </a:prstGeom>
          <a:effectLst/>
        </p:spPr>
      </p:pic>
    </p:spTree>
    <p:extLst>
      <p:ext uri="{BB962C8B-B14F-4D97-AF65-F5344CB8AC3E}">
        <p14:creationId xmlns:p14="http://schemas.microsoft.com/office/powerpoint/2010/main" val="35273214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on plain_upper left">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2" y="94004"/>
            <a:ext cx="2584324" cy="853078"/>
          </a:xfrm>
          <a:prstGeom prst="rect">
            <a:avLst/>
          </a:prstGeom>
          <a:effectLst/>
        </p:spPr>
      </p:pic>
    </p:spTree>
    <p:extLst>
      <p:ext uri="{BB962C8B-B14F-4D97-AF65-F5344CB8AC3E}">
        <p14:creationId xmlns:p14="http://schemas.microsoft.com/office/powerpoint/2010/main" val="23505308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82058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457200" rtl="0" eaLnBrk="1" latinLnBrk="0" hangingPunct="1">
        <a:spcBef>
          <a:spcPct val="0"/>
        </a:spcBef>
        <a:buNone/>
        <a:defRPr sz="3200" kern="1200" baseline="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hemeOverride" Target="../theme/themeOverride9.xml"/><Relationship Id="rId5" Type="http://schemas.openxmlformats.org/officeDocument/2006/relationships/image" Target="../media/image18.jpe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hemeOverride" Target="../theme/themeOverride10.xml"/><Relationship Id="rId5" Type="http://schemas.openxmlformats.org/officeDocument/2006/relationships/image" Target="../media/image19.jpe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hemeOverride" Target="../theme/themeOverride11.xml"/><Relationship Id="rId5" Type="http://schemas.openxmlformats.org/officeDocument/2006/relationships/image" Target="../media/image20.jpe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hemeOverride" Target="../theme/themeOverride12.xml"/><Relationship Id="rId5" Type="http://schemas.openxmlformats.org/officeDocument/2006/relationships/image" Target="../media/image22.jpe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14.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hemeOverride" Target="../theme/themeOverride1.xml"/><Relationship Id="rId5" Type="http://schemas.openxmlformats.org/officeDocument/2006/relationships/image" Target="../media/image9.jpe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hemeOverride" Target="../theme/themeOverride2.xml"/><Relationship Id="rId5" Type="http://schemas.openxmlformats.org/officeDocument/2006/relationships/image" Target="../media/image10.jpe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hemeOverride" Target="../theme/themeOverride3.xml"/><Relationship Id="rId5" Type="http://schemas.openxmlformats.org/officeDocument/2006/relationships/image" Target="../media/image11.jpe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4.xml"/><Relationship Id="rId5" Type="http://schemas.openxmlformats.org/officeDocument/2006/relationships/image" Target="../media/image12.jpe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hemeOverride" Target="../theme/themeOverride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hemeOverride" Target="../theme/themeOverride6.xml"/><Relationship Id="rId5" Type="http://schemas.openxmlformats.org/officeDocument/2006/relationships/image" Target="../media/image15.jpe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hemeOverride" Target="../theme/themeOverride7.xml"/><Relationship Id="rId5" Type="http://schemas.openxmlformats.org/officeDocument/2006/relationships/image" Target="../media/image16.jpe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hemeOverride" Target="../theme/themeOverride8.xml"/><Relationship Id="rId5" Type="http://schemas.openxmlformats.org/officeDocument/2006/relationships/image" Target="../media/image17.jpe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143000" y="2190750"/>
            <a:ext cx="5638800" cy="762000"/>
          </a:xfrm>
          <a:noFill/>
        </p:spPr>
        <p:txBody>
          <a:bodyPr>
            <a:normAutofit/>
          </a:bodyPr>
          <a:lstStyle/>
          <a:p>
            <a:r>
              <a:rPr lang="en-US" b="1">
                <a:latin typeface="Arial" pitchFamily="34" charset="0"/>
                <a:cs typeface="Arial" pitchFamily="34" charset="0"/>
              </a:rPr>
              <a:t>Fraternal programs</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8703971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6019967-336A-4E61-8DCC-56B136803032}"/>
              </a:ext>
            </a:extLst>
          </p:cNvPr>
          <p:cNvSpPr txBox="1"/>
          <p:nvPr/>
        </p:nvSpPr>
        <p:spPr>
          <a:xfrm>
            <a:off x="533400" y="209550"/>
            <a:ext cx="8001000" cy="707886"/>
          </a:xfrm>
          <a:prstGeom prst="rect">
            <a:avLst/>
          </a:prstGeom>
          <a:noFill/>
        </p:spPr>
        <p:txBody>
          <a:bodyPr wrap="square" rtlCol="0">
            <a:spAutoFit/>
          </a:bodyPr>
          <a:lstStyle/>
          <a:p>
            <a:r>
              <a:rPr lang="en-US" sz="4000" b="1" dirty="0">
                <a:solidFill>
                  <a:srgbClr val="669933"/>
                </a:solidFill>
                <a:latin typeface="Arial" panose="020B0604020202020204" pitchFamily="34" charset="0"/>
                <a:cs typeface="Arial" panose="020B0604020202020204" pitchFamily="34" charset="0"/>
              </a:rPr>
              <a:t>Modern Woodmen Travels</a:t>
            </a:r>
          </a:p>
        </p:txBody>
      </p:sp>
      <p:sp>
        <p:nvSpPr>
          <p:cNvPr id="2" name="TextBox 1">
            <a:extLst>
              <a:ext uri="{FF2B5EF4-FFF2-40B4-BE49-F238E27FC236}">
                <a16:creationId xmlns:a16="http://schemas.microsoft.com/office/drawing/2014/main" id="{4D342DB6-9A1A-44F6-8803-1E8297707E5D}"/>
              </a:ext>
            </a:extLst>
          </p:cNvPr>
          <p:cNvSpPr txBox="1"/>
          <p:nvPr/>
        </p:nvSpPr>
        <p:spPr>
          <a:xfrm>
            <a:off x="574713" y="917436"/>
            <a:ext cx="8229600" cy="2215991"/>
          </a:xfrm>
          <a:prstGeom prst="rect">
            <a:avLst/>
          </a:prstGeom>
          <a:noFill/>
        </p:spPr>
        <p:txBody>
          <a:bodyPr wrap="square" rtlCol="0">
            <a:spAutoFit/>
          </a:bodyPr>
          <a:lstStyle/>
          <a:p>
            <a:pPr marL="0" marR="0">
              <a:spcBef>
                <a:spcPts val="0"/>
              </a:spcBef>
              <a:spcAft>
                <a:spcPts val="0"/>
              </a:spcAft>
            </a:pPr>
            <a:r>
              <a:rPr lang="en-US" sz="2400" dirty="0">
                <a:effectLst/>
                <a:latin typeface="Arial" panose="020B0604020202020204" pitchFamily="34" charset="0"/>
                <a:ea typeface="Calibri" panose="020F0502020204030204" pitchFamily="34" charset="0"/>
                <a:cs typeface="Arial" panose="020B0604020202020204" pitchFamily="34" charset="0"/>
              </a:rPr>
              <a:t>Each trip offers attendees:</a:t>
            </a:r>
          </a:p>
          <a:p>
            <a:pPr marL="342900" marR="0" lvl="0" indent="-342900">
              <a:spcBef>
                <a:spcPts val="0"/>
              </a:spcBef>
              <a:spcAft>
                <a:spcPts val="0"/>
              </a:spcAft>
              <a:buFont typeface="Symbol" panose="05050102010706020507" pitchFamily="18" charset="2"/>
              <a:buChar char=""/>
              <a:tabLst>
                <a:tab pos="457200"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Discounted group rate.</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Exclusive events with other members across the country.</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457200"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Unique community impact experience tied to the culture of the destination.</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5" name="Content Placeholder 4" descr="A picture containing text, water, shore&#10;&#10;Description automatically generated">
            <a:extLst>
              <a:ext uri="{FF2B5EF4-FFF2-40B4-BE49-F238E27FC236}">
                <a16:creationId xmlns:a16="http://schemas.microsoft.com/office/drawing/2014/main" id="{63C953A8-8C94-4603-9818-23FE9B5400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 t="14290" r="-74" b="10884"/>
          <a:stretch/>
        </p:blipFill>
        <p:spPr>
          <a:xfrm>
            <a:off x="3657600" y="2298038"/>
            <a:ext cx="5058598" cy="2845462"/>
          </a:xfrm>
          <a:prstGeom prst="ellipse">
            <a:avLst/>
          </a:prstGeom>
          <a:ln>
            <a:noFill/>
          </a:ln>
          <a:effectLst>
            <a:softEdge rad="112500"/>
          </a:effectLst>
        </p:spPr>
      </p:pic>
    </p:spTree>
    <p:extLst>
      <p:ext uri="{BB962C8B-B14F-4D97-AF65-F5344CB8AC3E}">
        <p14:creationId xmlns:p14="http://schemas.microsoft.com/office/powerpoint/2010/main" val="9789639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83770" y="349021"/>
            <a:ext cx="7464829" cy="806450"/>
          </a:xfrm>
          <a:prstGeom prst="rect">
            <a:avLst/>
          </a:prstGeom>
        </p:spPr>
        <p:txBody>
          <a:bodyPr>
            <a:normAutofit fontScale="90000"/>
          </a:bodyPr>
          <a:lstStyle/>
          <a:p>
            <a:r>
              <a:rPr lang="en-US" sz="4000" b="1" dirty="0">
                <a:solidFill>
                  <a:srgbClr val="669933"/>
                </a:solidFill>
                <a:latin typeface="Arial" pitchFamily="34" charset="0"/>
                <a:cs typeface="Arial" pitchFamily="34" charset="0"/>
              </a:rPr>
              <a:t>Newborn Life Insurance Benefit</a:t>
            </a:r>
          </a:p>
        </p:txBody>
      </p:sp>
      <p:sp>
        <p:nvSpPr>
          <p:cNvPr id="3" name="TextBox 2"/>
          <p:cNvSpPr txBox="1"/>
          <p:nvPr/>
        </p:nvSpPr>
        <p:spPr>
          <a:xfrm>
            <a:off x="2865974" y="1169672"/>
            <a:ext cx="6160793" cy="3323987"/>
          </a:xfrm>
          <a:prstGeom prst="rect">
            <a:avLst/>
          </a:prstGeom>
          <a:noFill/>
        </p:spPr>
        <p:txBody>
          <a:bodyPr wrap="square" rtlCol="0">
            <a:spAutoFit/>
          </a:bodyPr>
          <a:lstStyle/>
          <a:p>
            <a:pPr marL="285750" indent="-285750">
              <a:buFont typeface="Arial" pitchFamily="34" charset="0"/>
              <a:buChar char="•"/>
            </a:pPr>
            <a:r>
              <a:rPr lang="en-US" sz="3000" dirty="0">
                <a:latin typeface="Arial" pitchFamily="34" charset="0"/>
                <a:cs typeface="Arial" pitchFamily="34" charset="0"/>
              </a:rPr>
              <a:t>For parents of infants in poor health. </a:t>
            </a:r>
          </a:p>
          <a:p>
            <a:pPr marL="285750" indent="-285750">
              <a:buFont typeface="Arial" pitchFamily="34" charset="0"/>
              <a:buChar char="•"/>
            </a:pPr>
            <a:r>
              <a:rPr lang="en-US" sz="3000" dirty="0">
                <a:latin typeface="Arial" pitchFamily="34" charset="0"/>
                <a:cs typeface="Arial" pitchFamily="34" charset="0"/>
              </a:rPr>
              <a:t>Life insurance – issued at standard rates, regardless of health.</a:t>
            </a:r>
          </a:p>
          <a:p>
            <a:pPr marL="285750" indent="-285750">
              <a:buFont typeface="Arial" pitchFamily="34" charset="0"/>
              <a:buChar char="•"/>
            </a:pPr>
            <a:r>
              <a:rPr lang="en-US" sz="3000" dirty="0">
                <a:latin typeface="Arial" pitchFamily="34" charset="0"/>
                <a:cs typeface="Arial" pitchFamily="34" charset="0"/>
              </a:rPr>
              <a:t>Additional coverage as adult.</a:t>
            </a:r>
          </a:p>
          <a:p>
            <a:pPr marL="285750" indent="-285750">
              <a:buFont typeface="Arial" pitchFamily="34" charset="0"/>
              <a:buChar char="•"/>
            </a:pPr>
            <a:r>
              <a:rPr lang="en-US" sz="3000" dirty="0">
                <a:latin typeface="Arial" pitchFamily="34" charset="0"/>
                <a:cs typeface="Arial" pitchFamily="34" charset="0"/>
              </a:rPr>
              <a:t>$10,000 in case of tragedy.</a:t>
            </a:r>
            <a:endParaRPr lang="en-US" sz="3200" dirty="0">
              <a:latin typeface="Arial" pitchFamily="34" charset="0"/>
              <a:cs typeface="Arial" pitchFamily="34" charset="0"/>
            </a:endParaRPr>
          </a:p>
        </p:txBody>
      </p:sp>
      <p:pic>
        <p:nvPicPr>
          <p:cNvPr id="5" name="Picture 2" descr="C:\Documents and Settings\aheld\Local Settings\Temporary Internet Files\Content.IE5\QXNNG6ZY\MP90040936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7940" y="1169672"/>
            <a:ext cx="2243238" cy="29260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555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33400" y="264537"/>
            <a:ext cx="7772400" cy="806450"/>
          </a:xfrm>
          <a:prstGeom prst="rect">
            <a:avLst/>
          </a:prstGeom>
        </p:spPr>
        <p:txBody>
          <a:bodyPr>
            <a:noAutofit/>
          </a:bodyPr>
          <a:lstStyle/>
          <a:p>
            <a:r>
              <a:rPr lang="en-US" b="1" dirty="0">
                <a:solidFill>
                  <a:srgbClr val="669933"/>
                </a:solidFill>
                <a:latin typeface="Arial" pitchFamily="34" charset="0"/>
                <a:cs typeface="Arial" pitchFamily="34" charset="0"/>
              </a:rPr>
              <a:t>Orphan Support Benefit</a:t>
            </a:r>
          </a:p>
        </p:txBody>
      </p:sp>
      <p:sp>
        <p:nvSpPr>
          <p:cNvPr id="3" name="TextBox 2"/>
          <p:cNvSpPr txBox="1"/>
          <p:nvPr/>
        </p:nvSpPr>
        <p:spPr>
          <a:xfrm>
            <a:off x="546538" y="1070987"/>
            <a:ext cx="5244662" cy="3323987"/>
          </a:xfrm>
          <a:prstGeom prst="rect">
            <a:avLst/>
          </a:prstGeom>
          <a:noFill/>
        </p:spPr>
        <p:txBody>
          <a:bodyPr wrap="square" rtlCol="0">
            <a:spAutoFit/>
          </a:bodyPr>
          <a:lstStyle/>
          <a:p>
            <a:pPr marL="285750" indent="-285750">
              <a:buFont typeface="Arial" pitchFamily="34" charset="0"/>
              <a:buChar char="•"/>
            </a:pPr>
            <a:r>
              <a:rPr lang="en-US" sz="3000" dirty="0">
                <a:latin typeface="Arial" pitchFamily="34" charset="0"/>
                <a:cs typeface="Arial" pitchFamily="34" charset="0"/>
              </a:rPr>
              <a:t>For members’ children </a:t>
            </a:r>
            <a:br>
              <a:rPr lang="en-US" sz="3000" dirty="0">
                <a:latin typeface="Arial" pitchFamily="34" charset="0"/>
                <a:cs typeface="Arial" pitchFamily="34" charset="0"/>
              </a:rPr>
            </a:br>
            <a:r>
              <a:rPr lang="en-US" sz="3000" dirty="0">
                <a:latin typeface="Arial" pitchFamily="34" charset="0"/>
                <a:cs typeface="Arial" pitchFamily="34" charset="0"/>
              </a:rPr>
              <a:t>orphaned before age 19.</a:t>
            </a:r>
          </a:p>
          <a:p>
            <a:pPr marL="285750" indent="-285750">
              <a:buFont typeface="Arial" pitchFamily="34" charset="0"/>
              <a:buChar char="•"/>
            </a:pPr>
            <a:r>
              <a:rPr lang="en-US" sz="3000" dirty="0">
                <a:latin typeface="Arial" pitchFamily="34" charset="0"/>
                <a:cs typeface="Arial" pitchFamily="34" charset="0"/>
              </a:rPr>
              <a:t>Monthly payments </a:t>
            </a:r>
            <a:br>
              <a:rPr lang="en-US" sz="3000" dirty="0">
                <a:latin typeface="Arial" pitchFamily="34" charset="0"/>
                <a:cs typeface="Arial" pitchFamily="34" charset="0"/>
              </a:rPr>
            </a:br>
            <a:r>
              <a:rPr lang="en-US" sz="3000" dirty="0">
                <a:latin typeface="Arial" pitchFamily="34" charset="0"/>
                <a:cs typeface="Arial" pitchFamily="34" charset="0"/>
              </a:rPr>
              <a:t>of $700 </a:t>
            </a:r>
            <a:r>
              <a:rPr lang="en-US" sz="3000">
                <a:latin typeface="Arial" pitchFamily="34" charset="0"/>
                <a:cs typeface="Arial" pitchFamily="34" charset="0"/>
              </a:rPr>
              <a:t>per child.</a:t>
            </a:r>
            <a:endParaRPr lang="en-US" sz="3000" dirty="0">
              <a:latin typeface="Arial" pitchFamily="34" charset="0"/>
              <a:cs typeface="Arial" pitchFamily="34" charset="0"/>
            </a:endParaRPr>
          </a:p>
          <a:p>
            <a:pPr marL="285750" indent="-285750">
              <a:buFont typeface="Arial" pitchFamily="34" charset="0"/>
              <a:buChar char="•"/>
            </a:pPr>
            <a:r>
              <a:rPr lang="en-US" sz="3000" dirty="0">
                <a:latin typeface="Arial" pitchFamily="34" charset="0"/>
                <a:cs typeface="Arial" pitchFamily="34" charset="0"/>
              </a:rPr>
              <a:t>Payments continue </a:t>
            </a:r>
            <a:br>
              <a:rPr lang="en-US" sz="3000" dirty="0">
                <a:latin typeface="Arial" pitchFamily="34" charset="0"/>
                <a:cs typeface="Arial" pitchFamily="34" charset="0"/>
              </a:rPr>
            </a:br>
            <a:r>
              <a:rPr lang="en-US" sz="3000" dirty="0">
                <a:latin typeface="Arial" pitchFamily="34" charset="0"/>
                <a:cs typeface="Arial" pitchFamily="34" charset="0"/>
              </a:rPr>
              <a:t>through childhood.</a:t>
            </a:r>
          </a:p>
          <a:p>
            <a:pPr marL="285750" indent="-285750">
              <a:buFont typeface="Arial" pitchFamily="34" charset="0"/>
              <a:buChar char="•"/>
            </a:pPr>
            <a:r>
              <a:rPr lang="en-US" sz="3000" dirty="0">
                <a:latin typeface="Arial" pitchFamily="34" charset="0"/>
                <a:cs typeface="Arial" pitchFamily="34" charset="0"/>
              </a:rPr>
              <a:t>$50,000 education grant.</a:t>
            </a:r>
            <a:endParaRPr lang="en-US" sz="3200" dirty="0">
              <a:latin typeface="Arial" pitchFamily="34" charset="0"/>
              <a:cs typeface="Arial" pitchFamily="34" charset="0"/>
            </a:endParaRPr>
          </a:p>
        </p:txBody>
      </p:sp>
      <p:pic>
        <p:nvPicPr>
          <p:cNvPr id="6" name="Picture 2" descr="C:\Documents and Settings\aheld\Local Settings\Temporary Internet Files\Content.IE5\CF9BPO4G\MP900448737[1].jpg">
            <a:extLst>
              <a:ext uri="{FF2B5EF4-FFF2-40B4-BE49-F238E27FC236}">
                <a16:creationId xmlns:a16="http://schemas.microsoft.com/office/drawing/2014/main" id="{FF8A9818-D5F5-4E1B-80FF-310D650DCB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757041" y="499599"/>
            <a:ext cx="2958662" cy="4144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30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20587" y="346288"/>
            <a:ext cx="7772400" cy="806450"/>
          </a:xfrm>
          <a:prstGeom prst="rect">
            <a:avLst/>
          </a:prstGeom>
        </p:spPr>
        <p:txBody>
          <a:bodyPr>
            <a:noAutofit/>
          </a:bodyPr>
          <a:lstStyle/>
          <a:p>
            <a:r>
              <a:rPr lang="en-US" sz="4000" b="1" dirty="0">
                <a:solidFill>
                  <a:srgbClr val="669933"/>
                </a:solidFill>
                <a:latin typeface="Arial" pitchFamily="34" charset="0"/>
                <a:cs typeface="Arial" pitchFamily="34" charset="0"/>
              </a:rPr>
              <a:t>PerkSpot</a:t>
            </a:r>
          </a:p>
        </p:txBody>
      </p:sp>
      <p:sp>
        <p:nvSpPr>
          <p:cNvPr id="3" name="TextBox 2"/>
          <p:cNvSpPr txBox="1"/>
          <p:nvPr/>
        </p:nvSpPr>
        <p:spPr>
          <a:xfrm>
            <a:off x="5334000" y="1152738"/>
            <a:ext cx="3312823" cy="3354765"/>
          </a:xfrm>
          <a:prstGeom prst="rect">
            <a:avLst/>
          </a:prstGeom>
          <a:noFill/>
        </p:spPr>
        <p:txBody>
          <a:bodyPr wrap="square" rtlCol="0">
            <a:spAutoFit/>
          </a:bodyPr>
          <a:lstStyle/>
          <a:p>
            <a:pPr marL="285750" indent="-285750">
              <a:buFont typeface="Arial" pitchFamily="34" charset="0"/>
              <a:buChar char="•"/>
            </a:pPr>
            <a:r>
              <a:rPr lang="en-US" sz="3000" dirty="0">
                <a:latin typeface="Arial" pitchFamily="34" charset="0"/>
                <a:cs typeface="Arial" pitchFamily="34" charset="0"/>
              </a:rPr>
              <a:t>Exclusive discount hub.</a:t>
            </a:r>
          </a:p>
          <a:p>
            <a:pPr marL="285750" indent="-285750">
              <a:buFont typeface="Arial" pitchFamily="34" charset="0"/>
              <a:buChar char="•"/>
            </a:pPr>
            <a:r>
              <a:rPr lang="en-US" sz="3000" dirty="0">
                <a:latin typeface="Arial" pitchFamily="34" charset="0"/>
                <a:cs typeface="Arial" pitchFamily="34" charset="0"/>
              </a:rPr>
              <a:t>View by: </a:t>
            </a:r>
          </a:p>
          <a:p>
            <a:pPr marL="742950" lvl="1" indent="-285750">
              <a:buFont typeface="Arial" pitchFamily="34" charset="0"/>
              <a:buChar char="•"/>
            </a:pPr>
            <a:r>
              <a:rPr lang="en-US" sz="3000" dirty="0">
                <a:latin typeface="Arial" pitchFamily="34" charset="0"/>
                <a:cs typeface="Arial" pitchFamily="34" charset="0"/>
              </a:rPr>
              <a:t>Category.</a:t>
            </a:r>
          </a:p>
          <a:p>
            <a:pPr marL="742950" lvl="1" indent="-285750">
              <a:buFont typeface="Arial" pitchFamily="34" charset="0"/>
              <a:buChar char="•"/>
            </a:pPr>
            <a:r>
              <a:rPr lang="en-US" sz="3000" dirty="0">
                <a:latin typeface="Arial" pitchFamily="34" charset="0"/>
                <a:cs typeface="Arial" pitchFamily="34" charset="0"/>
              </a:rPr>
              <a:t>Brand.</a:t>
            </a:r>
          </a:p>
          <a:p>
            <a:pPr marL="742950" lvl="1" indent="-285750">
              <a:buFont typeface="Arial" pitchFamily="34" charset="0"/>
              <a:buChar char="•"/>
            </a:pPr>
            <a:r>
              <a:rPr lang="en-US" sz="3000" dirty="0">
                <a:latin typeface="Arial" pitchFamily="34" charset="0"/>
                <a:cs typeface="Arial" pitchFamily="34" charset="0"/>
              </a:rPr>
              <a:t>Preferences.</a:t>
            </a:r>
          </a:p>
          <a:p>
            <a:endParaRPr lang="en-US" sz="3200" dirty="0">
              <a:latin typeface="Arial" pitchFamily="34" charset="0"/>
              <a:cs typeface="Arial" pitchFamily="34" charset="0"/>
            </a:endParaRPr>
          </a:p>
        </p:txBody>
      </p:sp>
      <p:pic>
        <p:nvPicPr>
          <p:cNvPr id="7" name="Picture 6" descr="A person opening a box&#10;&#10;Description automatically generated">
            <a:extLst>
              <a:ext uri="{FF2B5EF4-FFF2-40B4-BE49-F238E27FC236}">
                <a16:creationId xmlns:a16="http://schemas.microsoft.com/office/drawing/2014/main" id="{61ED453D-E41B-DF96-3D63-F253833A1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61230"/>
            <a:ext cx="4200525" cy="2800350"/>
          </a:xfrm>
          <a:prstGeom prst="rect">
            <a:avLst/>
          </a:prstGeom>
        </p:spPr>
      </p:pic>
    </p:spTree>
    <p:extLst>
      <p:ext uri="{BB962C8B-B14F-4D97-AF65-F5344CB8AC3E}">
        <p14:creationId xmlns:p14="http://schemas.microsoft.com/office/powerpoint/2010/main" val="25579563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88882" y="417589"/>
            <a:ext cx="8069317" cy="806450"/>
          </a:xfrm>
          <a:prstGeom prst="rect">
            <a:avLst/>
          </a:prstGeom>
        </p:spPr>
        <p:txBody>
          <a:bodyPr>
            <a:noAutofit/>
          </a:bodyPr>
          <a:lstStyle/>
          <a:p>
            <a:r>
              <a:rPr lang="en-US" sz="4000" b="1" dirty="0">
                <a:solidFill>
                  <a:srgbClr val="669933"/>
                </a:solidFill>
                <a:latin typeface="Arial" pitchFamily="34" charset="0"/>
                <a:cs typeface="Arial" pitchFamily="34" charset="0"/>
              </a:rPr>
              <a:t>Terminal Illness Interest Relief</a:t>
            </a:r>
          </a:p>
        </p:txBody>
      </p:sp>
      <p:sp>
        <p:nvSpPr>
          <p:cNvPr id="3" name="TextBox 2"/>
          <p:cNvSpPr txBox="1"/>
          <p:nvPr/>
        </p:nvSpPr>
        <p:spPr>
          <a:xfrm>
            <a:off x="533400" y="1186481"/>
            <a:ext cx="4876800" cy="3385542"/>
          </a:xfrm>
          <a:prstGeom prst="rect">
            <a:avLst/>
          </a:prstGeom>
          <a:noFill/>
        </p:spPr>
        <p:txBody>
          <a:bodyPr wrap="square" rtlCol="0">
            <a:spAutoFit/>
          </a:bodyPr>
          <a:lstStyle/>
          <a:p>
            <a:pPr marL="285750" indent="-285750">
              <a:buFont typeface="Arial" pitchFamily="34" charset="0"/>
              <a:buChar char="•"/>
            </a:pPr>
            <a:r>
              <a:rPr lang="en-US" sz="3000" dirty="0">
                <a:latin typeface="Arial" pitchFamily="34" charset="0"/>
                <a:cs typeface="Arial" pitchFamily="34" charset="0"/>
              </a:rPr>
              <a:t>Rider required.</a:t>
            </a:r>
          </a:p>
          <a:p>
            <a:pPr marL="285750" indent="-285750">
              <a:buFont typeface="Arial" pitchFamily="34" charset="0"/>
              <a:buChar char="•"/>
            </a:pPr>
            <a:r>
              <a:rPr lang="en-US" sz="3000" dirty="0">
                <a:latin typeface="Arial" pitchFamily="34" charset="0"/>
                <a:cs typeface="Arial" pitchFamily="34" charset="0"/>
              </a:rPr>
              <a:t>Up to $5,000 lien interest waived in first year.</a:t>
            </a:r>
          </a:p>
          <a:p>
            <a:pPr marL="285750" indent="-285750">
              <a:buFont typeface="Arial" pitchFamily="34" charset="0"/>
              <a:buChar char="•"/>
            </a:pPr>
            <a:r>
              <a:rPr lang="en-US" sz="3000" dirty="0">
                <a:latin typeface="Arial" pitchFamily="34" charset="0"/>
                <a:cs typeface="Arial" pitchFamily="34" charset="0"/>
              </a:rPr>
              <a:t>Automatically applied as one-time payment.</a:t>
            </a:r>
          </a:p>
          <a:p>
            <a:pPr marL="285750" indent="-285750">
              <a:buFont typeface="Arial" pitchFamily="34" charset="0"/>
              <a:buChar char="•"/>
            </a:pPr>
            <a:endParaRPr lang="en-US" sz="3200" dirty="0">
              <a:latin typeface="Arial" pitchFamily="34" charset="0"/>
              <a:cs typeface="Arial" pitchFamily="34" charset="0"/>
            </a:endParaRPr>
          </a:p>
          <a:p>
            <a:pPr marL="285750" indent="-285750">
              <a:buFont typeface="Arial" pitchFamily="34" charset="0"/>
              <a:buChar char="•"/>
            </a:pPr>
            <a:endParaRPr lang="en-US" sz="3200" dirty="0">
              <a:latin typeface="Arial" pitchFamily="34" charset="0"/>
              <a:cs typeface="Arial"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562600" y="1459230"/>
            <a:ext cx="3142940" cy="3474720"/>
          </a:xfrm>
          <a:prstGeom prst="rect">
            <a:avLst/>
          </a:prstGeom>
        </p:spPr>
      </p:pic>
    </p:spTree>
    <p:extLst>
      <p:ext uri="{BB962C8B-B14F-4D97-AF65-F5344CB8AC3E}">
        <p14:creationId xmlns:p14="http://schemas.microsoft.com/office/powerpoint/2010/main" val="2390930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123950"/>
            <a:ext cx="8153400" cy="806707"/>
          </a:xfrm>
        </p:spPr>
        <p:txBody>
          <a:bodyPr>
            <a:noAutofit/>
          </a:bodyPr>
          <a:lstStyle/>
          <a:p>
            <a:r>
              <a:rPr lang="en-US" sz="4000" b="1" dirty="0">
                <a:solidFill>
                  <a:srgbClr val="669933"/>
                </a:solidFill>
                <a:latin typeface="Arial" pitchFamily="34" charset="0"/>
                <a:cs typeface="Arial" pitchFamily="34" charset="0"/>
              </a:rPr>
              <a:t>Access these fraternal programs</a:t>
            </a:r>
          </a:p>
        </p:txBody>
      </p:sp>
      <p:sp>
        <p:nvSpPr>
          <p:cNvPr id="3" name="TextBox 2"/>
          <p:cNvSpPr txBox="1"/>
          <p:nvPr/>
        </p:nvSpPr>
        <p:spPr>
          <a:xfrm>
            <a:off x="609600" y="2114550"/>
            <a:ext cx="6781800" cy="2400657"/>
          </a:xfrm>
          <a:prstGeom prst="rect">
            <a:avLst/>
          </a:prstGeom>
          <a:noFill/>
        </p:spPr>
        <p:txBody>
          <a:bodyPr wrap="square" rtlCol="0">
            <a:spAutoFit/>
          </a:bodyPr>
          <a:lstStyle/>
          <a:p>
            <a:pPr marL="285750" indent="-285750">
              <a:buFont typeface="Arial" pitchFamily="34" charset="0"/>
              <a:buChar char="•"/>
            </a:pPr>
            <a:r>
              <a:rPr lang="en-US" sz="3000" dirty="0">
                <a:latin typeface="Arial" panose="020B0604020202020204" pitchFamily="34" charset="0"/>
                <a:cs typeface="Arial" panose="020B0604020202020204" pitchFamily="34" charset="0"/>
              </a:rPr>
              <a:t>Go to member.modernwoodmen.org.</a:t>
            </a:r>
          </a:p>
          <a:p>
            <a:pPr marL="285750" indent="-285750">
              <a:buFont typeface="Arial" pitchFamily="34" charset="0"/>
              <a:buChar char="•"/>
            </a:pPr>
            <a:r>
              <a:rPr lang="en-US" sz="3000" dirty="0">
                <a:latin typeface="Arial" panose="020B0604020202020204" pitchFamily="34" charset="0"/>
                <a:cs typeface="Arial" panose="020B0604020202020204" pitchFamily="34" charset="0"/>
              </a:rPr>
              <a:t>Talk to your Modern Woodmen representative.</a:t>
            </a:r>
          </a:p>
          <a:p>
            <a:pPr marL="285750" indent="-285750">
              <a:buFont typeface="Arial" pitchFamily="34" charset="0"/>
              <a:buChar char="•"/>
            </a:pPr>
            <a:r>
              <a:rPr lang="en-US" sz="3000" dirty="0">
                <a:latin typeface="Arial" panose="020B0604020202020204" pitchFamily="34" charset="0"/>
                <a:cs typeface="Arial" panose="020B0604020202020204" pitchFamily="34" charset="0"/>
              </a:rPr>
              <a:t>Call the Service Center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at 309-558-3077 or 800-447-9811.</a:t>
            </a:r>
          </a:p>
        </p:txBody>
      </p:sp>
    </p:spTree>
    <p:extLst>
      <p:ext uri="{BB962C8B-B14F-4D97-AF65-F5344CB8AC3E}">
        <p14:creationId xmlns:p14="http://schemas.microsoft.com/office/powerpoint/2010/main" val="1969081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2"/>
          <p:cNvSpPr txBox="1">
            <a:spLocks noGrp="1" noChangeArrowheads="1"/>
          </p:cNvSpPr>
          <p:nvPr>
            <p:ph type="ctrTitle"/>
          </p:nvPr>
        </p:nvSpPr>
        <p:spPr bwMode="auto">
          <a:xfrm>
            <a:off x="685800" y="1581150"/>
            <a:ext cx="7772400" cy="8072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chemeClr val="bg1"/>
                </a:solidFill>
                <a:effectLst/>
                <a:uLnTx/>
                <a:uFillTx/>
                <a:latin typeface="Arial" pitchFamily="34" charset="0"/>
                <a:cs typeface="Arial" pitchFamily="34" charset="0"/>
              </a:rPr>
              <a:t>Thank</a:t>
            </a:r>
            <a:r>
              <a:rPr kumimoji="0" lang="en-US" sz="4000" b="1" u="none" strike="noStrike" kern="0" cap="none" spc="0" normalizeH="0" noProof="0" dirty="0">
                <a:ln>
                  <a:noFill/>
                </a:ln>
                <a:solidFill>
                  <a:schemeClr val="bg1"/>
                </a:solidFill>
                <a:effectLst/>
                <a:uLnTx/>
                <a:uFillTx/>
                <a:latin typeface="Arial" pitchFamily="34" charset="0"/>
                <a:cs typeface="Arial" pitchFamily="34" charset="0"/>
              </a:rPr>
              <a:t> you for coming!</a:t>
            </a:r>
            <a:endParaRPr kumimoji="0" lang="en-US" sz="4000" b="1" u="none" strike="noStrike" kern="0" cap="none" spc="0" normalizeH="0" baseline="0" noProof="0" dirty="0">
              <a:ln>
                <a:noFill/>
              </a:ln>
              <a:solidFill>
                <a:schemeClr val="bg1"/>
              </a:solidFill>
              <a:effectLst/>
              <a:uLnTx/>
              <a:uFillTx/>
              <a:latin typeface="Arial" pitchFamily="34" charset="0"/>
              <a:cs typeface="Arial" pitchFamily="34" charset="0"/>
            </a:endParaRPr>
          </a:p>
        </p:txBody>
      </p:sp>
      <p:sp>
        <p:nvSpPr>
          <p:cNvPr id="2" name="TextBox 1"/>
          <p:cNvSpPr txBox="1"/>
          <p:nvPr/>
        </p:nvSpPr>
        <p:spPr>
          <a:xfrm>
            <a:off x="685800" y="2419350"/>
            <a:ext cx="4866290"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Subject to change, these fraternal programs are </a:t>
            </a:r>
          </a:p>
          <a:p>
            <a:r>
              <a:rPr lang="en-US" sz="1600" dirty="0">
                <a:latin typeface="Arial" panose="020B0604020202020204" pitchFamily="34" charset="0"/>
                <a:cs typeface="Arial" panose="020B0604020202020204" pitchFamily="34" charset="0"/>
              </a:rPr>
              <a:t>not part of the insurance contract and may have specific eligibility requirements. Some programs </a:t>
            </a:r>
          </a:p>
          <a:p>
            <a:r>
              <a:rPr lang="en-US" sz="1600" dirty="0">
                <a:latin typeface="Arial" panose="020B0604020202020204" pitchFamily="34" charset="0"/>
                <a:cs typeface="Arial" panose="020B0604020202020204" pitchFamily="34" charset="0"/>
              </a:rPr>
              <a:t>are not available to all members.</a:t>
            </a:r>
          </a:p>
        </p:txBody>
      </p:sp>
      <p:sp>
        <p:nvSpPr>
          <p:cNvPr id="3" name="TextBox 2">
            <a:extLst>
              <a:ext uri="{FF2B5EF4-FFF2-40B4-BE49-F238E27FC236}">
                <a16:creationId xmlns:a16="http://schemas.microsoft.com/office/drawing/2014/main" id="{D39160F3-8B75-EBC8-97B6-0D7C495D9A60}"/>
              </a:ext>
            </a:extLst>
          </p:cNvPr>
          <p:cNvSpPr txBox="1"/>
          <p:nvPr/>
        </p:nvSpPr>
        <p:spPr>
          <a:xfrm>
            <a:off x="228600" y="4324350"/>
            <a:ext cx="266700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Form 747 (Rev. </a:t>
            </a:r>
            <a:r>
              <a:rPr lang="en-US" sz="1000">
                <a:latin typeface="Arial" panose="020B0604020202020204" pitchFamily="34" charset="0"/>
                <a:cs typeface="Arial" panose="020B0604020202020204" pitchFamily="34" charset="0"/>
              </a:rPr>
              <a:t>7-25)</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809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398318"/>
            <a:ext cx="6705600" cy="806450"/>
          </a:xfrm>
          <a:prstGeom prst="rect">
            <a:avLst/>
          </a:prstGeom>
        </p:spPr>
        <p:txBody>
          <a:bodyPr>
            <a:noAutofit/>
          </a:bodyPr>
          <a:lstStyle/>
          <a:p>
            <a:r>
              <a:rPr lang="en-US" sz="4000" b="1" dirty="0">
                <a:solidFill>
                  <a:srgbClr val="669933"/>
                </a:solidFill>
                <a:latin typeface="Arial" pitchFamily="34" charset="0"/>
                <a:cs typeface="Arial" pitchFamily="34" charset="0"/>
              </a:rPr>
              <a:t>Fraternal programs history</a:t>
            </a:r>
          </a:p>
        </p:txBody>
      </p:sp>
      <p:sp>
        <p:nvSpPr>
          <p:cNvPr id="3" name="TextBox 2"/>
          <p:cNvSpPr txBox="1"/>
          <p:nvPr/>
        </p:nvSpPr>
        <p:spPr>
          <a:xfrm>
            <a:off x="685800" y="1204768"/>
            <a:ext cx="5004262" cy="1938992"/>
          </a:xfrm>
          <a:prstGeom prst="rect">
            <a:avLst/>
          </a:prstGeom>
          <a:noFill/>
        </p:spPr>
        <p:txBody>
          <a:bodyPr wrap="square" rtlCol="0">
            <a:spAutoFit/>
          </a:bodyPr>
          <a:lstStyle/>
          <a:p>
            <a:pPr marL="285750" indent="-285750">
              <a:buFont typeface="Arial" pitchFamily="34" charset="0"/>
              <a:buChar char="•"/>
            </a:pPr>
            <a:r>
              <a:rPr lang="en-US" sz="3000" dirty="0">
                <a:latin typeface="Arial" pitchFamily="34" charset="0"/>
                <a:cs typeface="Arial" pitchFamily="34" charset="0"/>
              </a:rPr>
              <a:t>Tuberculosis sanatorium.</a:t>
            </a:r>
          </a:p>
          <a:p>
            <a:pPr marL="285750" indent="-285750">
              <a:buFont typeface="Arial" pitchFamily="34" charset="0"/>
              <a:buChar char="•"/>
            </a:pPr>
            <a:r>
              <a:rPr lang="en-US" sz="3000" dirty="0">
                <a:latin typeface="Arial" pitchFamily="34" charset="0"/>
                <a:cs typeface="Arial" pitchFamily="34" charset="0"/>
              </a:rPr>
              <a:t>Free treatment for members.</a:t>
            </a:r>
          </a:p>
          <a:p>
            <a:pPr marL="285750" indent="-285750">
              <a:buFont typeface="Arial" pitchFamily="34" charset="0"/>
              <a:buChar char="•"/>
            </a:pPr>
            <a:r>
              <a:rPr lang="en-US" sz="3000" dirty="0">
                <a:latin typeface="Arial" pitchFamily="34" charset="0"/>
                <a:cs typeface="Arial" pitchFamily="34" charset="0"/>
              </a:rPr>
              <a:t>75% recovery rate.</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19800" y="1204768"/>
            <a:ext cx="2676698" cy="3676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64045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1047750"/>
            <a:ext cx="2795751" cy="869955"/>
          </a:xfrm>
          <a:prstGeom prst="rect">
            <a:avLst/>
          </a:prstGeom>
        </p:spPr>
        <p:txBody>
          <a:bodyPr>
            <a:noAutofit/>
          </a:bodyPr>
          <a:lstStyle/>
          <a:p>
            <a:r>
              <a:rPr lang="en-US" sz="4400" b="1" dirty="0">
                <a:solidFill>
                  <a:schemeClr val="bg1"/>
                </a:solidFill>
                <a:latin typeface="Arial" pitchFamily="34" charset="0"/>
                <a:cs typeface="Arial" pitchFamily="34" charset="0"/>
              </a:rPr>
              <a:t>Fraternal programs today</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3852" y="711195"/>
            <a:ext cx="5419733" cy="3613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8211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70909" y="336431"/>
            <a:ext cx="7772400" cy="808038"/>
          </a:xfrm>
          <a:prstGeom prst="rect">
            <a:avLst/>
          </a:prstGeom>
        </p:spPr>
        <p:txBody>
          <a:bodyPr>
            <a:noAutofit/>
          </a:bodyPr>
          <a:lstStyle/>
          <a:p>
            <a:r>
              <a:rPr lang="en-US" sz="3800" b="1" dirty="0">
                <a:solidFill>
                  <a:srgbClr val="669933"/>
                </a:solidFill>
                <a:latin typeface="Arial" pitchFamily="34" charset="0"/>
                <a:cs typeface="Arial" pitchFamily="34" charset="0"/>
              </a:rPr>
              <a:t>Birthday Book Club</a:t>
            </a:r>
          </a:p>
        </p:txBody>
      </p:sp>
      <p:sp>
        <p:nvSpPr>
          <p:cNvPr id="3" name="TextBox 2"/>
          <p:cNvSpPr txBox="1"/>
          <p:nvPr/>
        </p:nvSpPr>
        <p:spPr>
          <a:xfrm>
            <a:off x="609600" y="1144469"/>
            <a:ext cx="5715000" cy="3323987"/>
          </a:xfrm>
          <a:prstGeom prst="rect">
            <a:avLst/>
          </a:prstGeom>
          <a:noFill/>
        </p:spPr>
        <p:txBody>
          <a:bodyPr wrap="square" lIns="91440" tIns="45720" rIns="91440" bIns="45720" rtlCol="0" anchor="t">
            <a:spAutoFit/>
          </a:bodyPr>
          <a:lstStyle/>
          <a:p>
            <a:pPr marL="285750" indent="-285750">
              <a:buFont typeface="Arial" pitchFamily="34" charset="0"/>
              <a:buChar char="•"/>
            </a:pPr>
            <a:r>
              <a:rPr lang="en-US" sz="3000" dirty="0">
                <a:latin typeface="Arial"/>
                <a:cs typeface="Arial"/>
              </a:rPr>
              <a:t>Free books for kids during their birthday month, up to age 12.</a:t>
            </a:r>
          </a:p>
          <a:p>
            <a:pPr marL="285750" indent="-285750">
              <a:buFont typeface="Arial" pitchFamily="34" charset="0"/>
              <a:buChar char="•"/>
            </a:pPr>
            <a:r>
              <a:rPr lang="en-US" sz="3000" dirty="0">
                <a:latin typeface="Arial"/>
                <a:cs typeface="Arial"/>
              </a:rPr>
              <a:t>Households where the child and least one parent are beneficial members.</a:t>
            </a:r>
          </a:p>
          <a:p>
            <a:pPr marL="285750" indent="-285750">
              <a:buFont typeface="Arial" pitchFamily="34" charset="0"/>
              <a:buChar char="•"/>
            </a:pPr>
            <a:r>
              <a:rPr lang="en-US" sz="3000" dirty="0">
                <a:latin typeface="Arial" panose="020B0604020202020204" pitchFamily="34" charset="0"/>
                <a:cs typeface="Arial" panose="020B0604020202020204" pitchFamily="34" charset="0"/>
              </a:rPr>
              <a:t>Available through Modern Woodmen reps. </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352410" y="1107027"/>
            <a:ext cx="2520412" cy="359832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297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idx="4294967295"/>
          </p:nvPr>
        </p:nvSpPr>
        <p:spPr>
          <a:xfrm>
            <a:off x="533400" y="406315"/>
            <a:ext cx="7772400" cy="806450"/>
          </a:xfrm>
          <a:prstGeom prst="rect">
            <a:avLst/>
          </a:prstGeom>
        </p:spPr>
        <p:txBody>
          <a:bodyPr>
            <a:noAutofit/>
          </a:bodyPr>
          <a:lstStyle/>
          <a:p>
            <a:r>
              <a:rPr lang="en-US" sz="4000" b="1" dirty="0">
                <a:solidFill>
                  <a:srgbClr val="669933"/>
                </a:solidFill>
                <a:latin typeface="Arial" pitchFamily="34" charset="0"/>
                <a:cs typeface="Arial" pitchFamily="34" charset="0"/>
              </a:rPr>
              <a:t>Do-Good Grant</a:t>
            </a:r>
            <a:r>
              <a:rPr lang="en-US" sz="4000" b="1" baseline="30000" dirty="0">
                <a:solidFill>
                  <a:srgbClr val="669933"/>
                </a:solidFill>
                <a:latin typeface="Arial" pitchFamily="34" charset="0"/>
                <a:cs typeface="Arial" pitchFamily="34" charset="0"/>
              </a:rPr>
              <a:t> ®</a:t>
            </a:r>
            <a:br>
              <a:rPr lang="en-US" sz="4000" b="1" dirty="0">
                <a:solidFill>
                  <a:srgbClr val="669933"/>
                </a:solidFill>
                <a:latin typeface="Arial" pitchFamily="34" charset="0"/>
                <a:cs typeface="Arial" pitchFamily="34" charset="0"/>
              </a:rPr>
            </a:br>
            <a:endParaRPr lang="en-US" sz="4000" b="1" dirty="0">
              <a:solidFill>
                <a:srgbClr val="669933"/>
              </a:solidFill>
              <a:latin typeface="Arial" pitchFamily="34" charset="0"/>
              <a:cs typeface="Arial" pitchFamily="34" charset="0"/>
            </a:endParaRPr>
          </a:p>
        </p:txBody>
      </p:sp>
      <p:sp>
        <p:nvSpPr>
          <p:cNvPr id="5" name="TextBox 4"/>
          <p:cNvSpPr txBox="1"/>
          <p:nvPr/>
        </p:nvSpPr>
        <p:spPr>
          <a:xfrm>
            <a:off x="4998310" y="1100119"/>
            <a:ext cx="3612290" cy="3785652"/>
          </a:xfrm>
          <a:prstGeom prst="rect">
            <a:avLst/>
          </a:prstGeom>
          <a:noFill/>
        </p:spPr>
        <p:txBody>
          <a:bodyPr wrap="square" lIns="91440" tIns="45720" rIns="91440" bIns="45720" rtlCol="0" anchor="t">
            <a:spAutoFit/>
          </a:bodyPr>
          <a:lstStyle/>
          <a:p>
            <a:pPr marL="285750" indent="-285750">
              <a:buFont typeface="Arial" pitchFamily="34" charset="0"/>
              <a:buChar char="•"/>
            </a:pPr>
            <a:r>
              <a:rPr lang="en-US" sz="3000" dirty="0">
                <a:latin typeface="Arial"/>
                <a:cs typeface="Arial"/>
              </a:rPr>
              <a:t>For beneficial members ages 13 and over.</a:t>
            </a:r>
          </a:p>
          <a:p>
            <a:pPr marL="285750" indent="-285750">
              <a:buFont typeface="Arial" pitchFamily="34" charset="0"/>
              <a:buChar char="•"/>
            </a:pPr>
            <a:r>
              <a:rPr lang="en-US" sz="3000" dirty="0">
                <a:latin typeface="Arial" pitchFamily="34" charset="0"/>
                <a:cs typeface="Arial" pitchFamily="34" charset="0"/>
              </a:rPr>
              <a:t>$200 for hands-on service project.</a:t>
            </a:r>
          </a:p>
          <a:p>
            <a:pPr marL="285750" indent="-285750">
              <a:buFont typeface="Arial" pitchFamily="34" charset="0"/>
              <a:buChar char="•"/>
            </a:pPr>
            <a:r>
              <a:rPr lang="en-US" sz="3000" dirty="0">
                <a:latin typeface="Arial"/>
                <a:cs typeface="Arial"/>
              </a:rPr>
              <a:t>One per household annually.</a:t>
            </a:r>
            <a:endParaRPr lang="en-US" sz="3200" dirty="0">
              <a:latin typeface="Arial"/>
              <a:cs typeface="Aria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710" y="1368671"/>
            <a:ext cx="4180326" cy="2786884"/>
          </a:xfrm>
          <a:prstGeom prst="rect">
            <a:avLst/>
          </a:prstGeom>
        </p:spPr>
      </p:pic>
    </p:spTree>
    <p:extLst>
      <p:ext uri="{BB962C8B-B14F-4D97-AF65-F5344CB8AC3E}">
        <p14:creationId xmlns:p14="http://schemas.microsoft.com/office/powerpoint/2010/main" val="2163373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idx="4294967295"/>
          </p:nvPr>
        </p:nvSpPr>
        <p:spPr>
          <a:xfrm>
            <a:off x="533400" y="331470"/>
            <a:ext cx="7772400" cy="806450"/>
          </a:xfrm>
          <a:prstGeom prst="rect">
            <a:avLst/>
          </a:prstGeom>
        </p:spPr>
        <p:txBody>
          <a:bodyPr>
            <a:noAutofit/>
          </a:bodyPr>
          <a:lstStyle/>
          <a:p>
            <a:r>
              <a:rPr lang="en-US" sz="4000" b="1" dirty="0">
                <a:solidFill>
                  <a:srgbClr val="669933"/>
                </a:solidFill>
                <a:latin typeface="Arial" pitchFamily="34" charset="0"/>
                <a:cs typeface="Arial" pitchFamily="34" charset="0"/>
              </a:rPr>
              <a:t>Final Wishes Resources</a:t>
            </a:r>
            <a:br>
              <a:rPr lang="en-US" sz="4000" b="1" dirty="0">
                <a:solidFill>
                  <a:srgbClr val="669933"/>
                </a:solidFill>
                <a:latin typeface="Arial" pitchFamily="34" charset="0"/>
                <a:cs typeface="Arial" pitchFamily="34" charset="0"/>
              </a:rPr>
            </a:br>
            <a:endParaRPr lang="en-US" sz="4000" b="1" dirty="0">
              <a:solidFill>
                <a:srgbClr val="669933"/>
              </a:solidFill>
              <a:latin typeface="Arial" pitchFamily="34" charset="0"/>
              <a:cs typeface="Arial" pitchFamily="34" charset="0"/>
            </a:endParaRPr>
          </a:p>
        </p:txBody>
      </p:sp>
      <p:sp>
        <p:nvSpPr>
          <p:cNvPr id="5" name="TextBox 4"/>
          <p:cNvSpPr txBox="1"/>
          <p:nvPr/>
        </p:nvSpPr>
        <p:spPr>
          <a:xfrm>
            <a:off x="4572000" y="1276350"/>
            <a:ext cx="4345603" cy="3354765"/>
          </a:xfrm>
          <a:prstGeom prst="rect">
            <a:avLst/>
          </a:prstGeom>
          <a:noFill/>
        </p:spPr>
        <p:txBody>
          <a:bodyPr wrap="square" rtlCol="0">
            <a:spAutoFit/>
          </a:bodyPr>
          <a:lstStyle/>
          <a:p>
            <a:pPr marL="285750" indent="-285750">
              <a:buFont typeface="Arial" pitchFamily="34" charset="0"/>
              <a:buChar char="•"/>
            </a:pPr>
            <a:r>
              <a:rPr lang="en-US" sz="3000" dirty="0">
                <a:latin typeface="Arial" pitchFamily="34" charset="0"/>
                <a:cs typeface="Arial" pitchFamily="34" charset="0"/>
              </a:rPr>
              <a:t>Help for late-in-life and end-of-life planning.</a:t>
            </a:r>
          </a:p>
          <a:p>
            <a:pPr marL="285750" indent="-285750">
              <a:buFont typeface="Arial" pitchFamily="34" charset="0"/>
              <a:buChar char="•"/>
            </a:pPr>
            <a:r>
              <a:rPr lang="en-US" sz="3000" dirty="0">
                <a:latin typeface="Arial" pitchFamily="34" charset="0"/>
                <a:cs typeface="Arial" pitchFamily="34" charset="0"/>
              </a:rPr>
              <a:t>My Life, My Plan workbook.</a:t>
            </a:r>
          </a:p>
          <a:p>
            <a:pPr marL="285750" indent="-285750">
              <a:buFont typeface="Arial" pitchFamily="34" charset="0"/>
              <a:buChar char="•"/>
            </a:pPr>
            <a:r>
              <a:rPr lang="en-US" sz="3000" dirty="0">
                <a:latin typeface="Arial" pitchFamily="34" charset="0"/>
                <a:cs typeface="Arial" pitchFamily="34" charset="0"/>
              </a:rPr>
              <a:t>My Life, My Plan – A Helper’s Guide</a:t>
            </a:r>
          </a:p>
          <a:p>
            <a:pPr marL="285750" indent="-285750">
              <a:buFont typeface="Arial" pitchFamily="34" charset="0"/>
              <a:buChar char="•"/>
            </a:pPr>
            <a:r>
              <a:rPr lang="en-US" sz="3200" dirty="0">
                <a:latin typeface="Arial" pitchFamily="34" charset="0"/>
                <a:cs typeface="Arial" pitchFamily="34" charset="0"/>
              </a:rPr>
              <a:t>Contact your rep.</a:t>
            </a:r>
          </a:p>
        </p:txBody>
      </p:sp>
      <p:pic>
        <p:nvPicPr>
          <p:cNvPr id="7" name="Picture 6" descr="A picture containing text, scene, way, nature&#10;&#10;Description automatically generated">
            <a:extLst>
              <a:ext uri="{FF2B5EF4-FFF2-40B4-BE49-F238E27FC236}">
                <a16:creationId xmlns:a16="http://schemas.microsoft.com/office/drawing/2014/main" id="{774EFEC3-03D1-4CCA-8F3F-EED854AB75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881" y="1516855"/>
            <a:ext cx="2501563" cy="3335417"/>
          </a:xfrm>
          <a:prstGeom prst="rect">
            <a:avLst/>
          </a:prstGeom>
        </p:spPr>
      </p:pic>
      <p:pic>
        <p:nvPicPr>
          <p:cNvPr id="9" name="Picture 8" descr="A picture containing text, nature, plant&#10;&#10;Description automatically generated">
            <a:extLst>
              <a:ext uri="{FF2B5EF4-FFF2-40B4-BE49-F238E27FC236}">
                <a16:creationId xmlns:a16="http://schemas.microsoft.com/office/drawing/2014/main" id="{AAA63F22-005A-44E2-812C-1CD194D767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891" y="1106778"/>
            <a:ext cx="2357207" cy="3141372"/>
          </a:xfrm>
          <a:prstGeom prst="rect">
            <a:avLst/>
          </a:prstGeom>
        </p:spPr>
      </p:pic>
    </p:spTree>
    <p:extLst>
      <p:ext uri="{BB962C8B-B14F-4D97-AF65-F5344CB8AC3E}">
        <p14:creationId xmlns:p14="http://schemas.microsoft.com/office/powerpoint/2010/main" val="646277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81000" y="361950"/>
            <a:ext cx="6477000" cy="806450"/>
          </a:xfrm>
          <a:prstGeom prst="rect">
            <a:avLst/>
          </a:prstGeom>
        </p:spPr>
        <p:txBody>
          <a:bodyPr lIns="91440" tIns="45720" rIns="91440" bIns="45720" anchor="t">
            <a:noAutofit/>
          </a:bodyPr>
          <a:lstStyle/>
          <a:p>
            <a:r>
              <a:rPr lang="en-US" sz="4000" b="1" dirty="0">
                <a:solidFill>
                  <a:srgbClr val="669933"/>
                </a:solidFill>
                <a:latin typeface="Arial"/>
                <a:cs typeface="Arial"/>
              </a:rPr>
              <a:t>Financial Relief Fund</a:t>
            </a:r>
          </a:p>
        </p:txBody>
      </p:sp>
      <p:sp>
        <p:nvSpPr>
          <p:cNvPr id="3" name="TextBox 2"/>
          <p:cNvSpPr txBox="1"/>
          <p:nvPr/>
        </p:nvSpPr>
        <p:spPr>
          <a:xfrm>
            <a:off x="455769" y="1177059"/>
            <a:ext cx="5792631" cy="2862322"/>
          </a:xfrm>
          <a:prstGeom prst="rect">
            <a:avLst/>
          </a:prstGeom>
          <a:noFill/>
        </p:spPr>
        <p:txBody>
          <a:bodyPr wrap="square" lIns="91440" tIns="45720" rIns="91440" bIns="45720" rtlCol="0" anchor="t">
            <a:spAutoFit/>
          </a:bodyPr>
          <a:lstStyle/>
          <a:p>
            <a:pPr marL="285750" indent="-285750">
              <a:buFont typeface="Arial" pitchFamily="34" charset="0"/>
              <a:buChar char="•"/>
            </a:pPr>
            <a:r>
              <a:rPr lang="en-US" sz="3000" dirty="0">
                <a:latin typeface="Arial"/>
                <a:cs typeface="Arial"/>
              </a:rPr>
              <a:t>Life insurance premiums covered for three months.</a:t>
            </a:r>
          </a:p>
          <a:p>
            <a:pPr marL="285750" indent="-285750">
              <a:buFont typeface="Arial" pitchFamily="34" charset="0"/>
              <a:buChar char="•"/>
            </a:pPr>
            <a:r>
              <a:rPr lang="en-US" sz="3000" dirty="0">
                <a:latin typeface="Arial"/>
                <a:cs typeface="Arial"/>
              </a:rPr>
              <a:t>Accident, illness, fire, natural disaster or medical emergency.</a:t>
            </a:r>
          </a:p>
          <a:p>
            <a:pPr marL="285750" indent="-285750">
              <a:buFont typeface="Arial" pitchFamily="34" charset="0"/>
              <a:buChar char="•"/>
            </a:pPr>
            <a:r>
              <a:rPr lang="en-US" sz="3000" dirty="0">
                <a:latin typeface="Arial"/>
                <a:cs typeface="Arial"/>
              </a:rPr>
              <a:t>Proof of financial hardship.</a:t>
            </a:r>
          </a:p>
          <a:p>
            <a:pPr marL="285750" indent="-285750">
              <a:buFont typeface="Arial" pitchFamily="34" charset="0"/>
              <a:buChar char="•"/>
            </a:pPr>
            <a:r>
              <a:rPr lang="en-US" sz="3000" dirty="0">
                <a:latin typeface="Arial" pitchFamily="34" charset="0"/>
                <a:cs typeface="Arial" pitchFamily="34" charset="0"/>
              </a:rPr>
              <a:t>Can apply twice in five years.</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259417" y="666750"/>
            <a:ext cx="2581186" cy="3622094"/>
          </a:xfrm>
          <a:prstGeom prst="rect">
            <a:avLst/>
          </a:prstGeom>
        </p:spPr>
      </p:pic>
    </p:spTree>
    <p:extLst>
      <p:ext uri="{BB962C8B-B14F-4D97-AF65-F5344CB8AC3E}">
        <p14:creationId xmlns:p14="http://schemas.microsoft.com/office/powerpoint/2010/main" val="1243114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590550"/>
            <a:ext cx="7772400" cy="806450"/>
          </a:xfrm>
          <a:prstGeom prst="rect">
            <a:avLst/>
          </a:prstGeom>
        </p:spPr>
        <p:txBody>
          <a:bodyPr lIns="91440" tIns="45720" rIns="91440" bIns="45720" anchor="t">
            <a:noAutofit/>
          </a:bodyPr>
          <a:lstStyle/>
          <a:p>
            <a:r>
              <a:rPr lang="en-US" sz="3600" b="1" dirty="0">
                <a:solidFill>
                  <a:srgbClr val="669933"/>
                </a:solidFill>
                <a:latin typeface="Arial"/>
                <a:cs typeface="Arial"/>
              </a:rPr>
              <a:t>Scholarship Program</a:t>
            </a:r>
            <a:endParaRPr lang="en-US" sz="3600" b="1" dirty="0">
              <a:solidFill>
                <a:srgbClr val="669933"/>
              </a:solidFill>
              <a:latin typeface="Arial" pitchFamily="34" charset="0"/>
              <a:cs typeface="Arial" pitchFamily="34" charset="0"/>
            </a:endParaRPr>
          </a:p>
        </p:txBody>
      </p:sp>
      <p:sp>
        <p:nvSpPr>
          <p:cNvPr id="3" name="TextBox 2"/>
          <p:cNvSpPr txBox="1"/>
          <p:nvPr/>
        </p:nvSpPr>
        <p:spPr>
          <a:xfrm>
            <a:off x="5030638" y="1401500"/>
            <a:ext cx="3807124" cy="2862322"/>
          </a:xfrm>
          <a:prstGeom prst="rect">
            <a:avLst/>
          </a:prstGeom>
          <a:noFill/>
        </p:spPr>
        <p:txBody>
          <a:bodyPr wrap="square" lIns="91440" tIns="45720" rIns="91440" bIns="45720" rtlCol="0" anchor="t">
            <a:spAutoFit/>
          </a:bodyPr>
          <a:lstStyle/>
          <a:p>
            <a:pPr marL="285750" indent="-285750">
              <a:buFont typeface="Arial" pitchFamily="34" charset="0"/>
              <a:buChar char="•"/>
            </a:pPr>
            <a:r>
              <a:rPr lang="en-US" sz="3000" dirty="0">
                <a:latin typeface="Arial"/>
                <a:cs typeface="Arial"/>
              </a:rPr>
              <a:t>198 one-time scholarships for graduating high school seniors.</a:t>
            </a:r>
            <a:endParaRPr lang="en-US" dirty="0">
              <a:latin typeface="Arial"/>
              <a:cs typeface="Arial"/>
            </a:endParaRPr>
          </a:p>
          <a:p>
            <a:pPr marL="285750" indent="-285750">
              <a:buFont typeface="Arial" pitchFamily="34" charset="0"/>
              <a:buChar char="•"/>
            </a:pPr>
            <a:r>
              <a:rPr lang="en-US" sz="3000" dirty="0">
                <a:latin typeface="Arial"/>
                <a:cs typeface="Arial"/>
              </a:rPr>
              <a:t>$450,000 awarded each year!</a:t>
            </a:r>
          </a:p>
        </p:txBody>
      </p:sp>
      <p:pic>
        <p:nvPicPr>
          <p:cNvPr id="7" name="Picture 6" descr="Students at a graduation ceremony">
            <a:extLst>
              <a:ext uri="{FF2B5EF4-FFF2-40B4-BE49-F238E27FC236}">
                <a16:creationId xmlns:a16="http://schemas.microsoft.com/office/drawing/2014/main" id="{52C4A67D-2909-4553-B158-BC7D05A7B9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63"/>
          <a:stretch/>
        </p:blipFill>
        <p:spPr>
          <a:xfrm>
            <a:off x="609600" y="1397000"/>
            <a:ext cx="4298731" cy="2800350"/>
          </a:xfrm>
          <a:prstGeom prst="rect">
            <a:avLst/>
          </a:prstGeom>
        </p:spPr>
      </p:pic>
    </p:spTree>
    <p:extLst>
      <p:ext uri="{BB962C8B-B14F-4D97-AF65-F5344CB8AC3E}">
        <p14:creationId xmlns:p14="http://schemas.microsoft.com/office/powerpoint/2010/main" val="2837127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590550"/>
            <a:ext cx="7772400" cy="806450"/>
          </a:xfrm>
          <a:prstGeom prst="rect">
            <a:avLst/>
          </a:prstGeom>
        </p:spPr>
        <p:txBody>
          <a:bodyPr lIns="91440" tIns="45720" rIns="91440" bIns="45720" anchor="t">
            <a:noAutofit/>
          </a:bodyPr>
          <a:lstStyle/>
          <a:p>
            <a:r>
              <a:rPr lang="en-US" sz="3600" b="1" dirty="0">
                <a:solidFill>
                  <a:srgbClr val="669933"/>
                </a:solidFill>
                <a:latin typeface="Arial"/>
                <a:cs typeface="Arial"/>
              </a:rPr>
              <a:t>Scholarship Program</a:t>
            </a:r>
            <a:endParaRPr lang="en-US" sz="3600" b="1" dirty="0">
              <a:solidFill>
                <a:srgbClr val="669933"/>
              </a:solidFill>
              <a:latin typeface="Arial" pitchFamily="34" charset="0"/>
              <a:cs typeface="Arial" pitchFamily="34" charset="0"/>
            </a:endParaRPr>
          </a:p>
        </p:txBody>
      </p:sp>
      <p:sp>
        <p:nvSpPr>
          <p:cNvPr id="3" name="TextBox 2"/>
          <p:cNvSpPr txBox="1"/>
          <p:nvPr/>
        </p:nvSpPr>
        <p:spPr>
          <a:xfrm>
            <a:off x="5181600" y="1466198"/>
            <a:ext cx="3505200" cy="2400657"/>
          </a:xfrm>
          <a:prstGeom prst="rect">
            <a:avLst/>
          </a:prstGeom>
          <a:noFill/>
        </p:spPr>
        <p:txBody>
          <a:bodyPr wrap="square" lIns="91440" tIns="45720" rIns="91440" bIns="45720" rtlCol="0" anchor="t">
            <a:spAutoFit/>
          </a:bodyPr>
          <a:lstStyle/>
          <a:p>
            <a:r>
              <a:rPr lang="en-US" sz="3000" dirty="0">
                <a:latin typeface="Arial"/>
                <a:cs typeface="Arial"/>
              </a:rPr>
              <a:t>$1,000 to help with the educational pursuits of high school grads 21 and up!</a:t>
            </a:r>
            <a:endParaRPr lang="en-US" sz="3000" dirty="0">
              <a:latin typeface="Arial" pitchFamily="34" charset="0"/>
              <a:cs typeface="Arial" pitchFamily="34" charset="0"/>
            </a:endParaRPr>
          </a:p>
        </p:txBody>
      </p:sp>
      <p:pic>
        <p:nvPicPr>
          <p:cNvPr id="7" name="Picture 6" descr="Adults writing and consulting textbooks">
            <a:extLst>
              <a:ext uri="{FF2B5EF4-FFF2-40B4-BE49-F238E27FC236}">
                <a16:creationId xmlns:a16="http://schemas.microsoft.com/office/drawing/2014/main" id="{52C4A67D-2909-4553-B158-BC7D05A7B9C9}"/>
              </a:ext>
            </a:extLst>
          </p:cNvPr>
          <p:cNvPicPr>
            <a:picLocks noChangeAspect="1"/>
          </p:cNvPicPr>
          <p:nvPr/>
        </p:nvPicPr>
        <p:blipFill rotWithShape="1">
          <a:blip r:embed="rId5"/>
          <a:srcRect t="1142" b="1142"/>
          <a:stretch/>
        </p:blipFill>
        <p:spPr>
          <a:xfrm>
            <a:off x="1143000" y="1824465"/>
            <a:ext cx="3765331" cy="2452874"/>
          </a:xfrm>
          <a:prstGeom prst="rect">
            <a:avLst/>
          </a:prstGeom>
        </p:spPr>
      </p:pic>
    </p:spTree>
    <p:extLst>
      <p:ext uri="{BB962C8B-B14F-4D97-AF65-F5344CB8AC3E}">
        <p14:creationId xmlns:p14="http://schemas.microsoft.com/office/powerpoint/2010/main" val="2041945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Office Theme">
  <a:themeElements>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10.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11.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12.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13.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14.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2.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3.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4.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5.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6.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7.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8.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ppt/theme/themeOverride9.xml><?xml version="1.0" encoding="utf-8"?>
<a:themeOverride xmlns:a="http://schemas.openxmlformats.org/drawingml/2006/main">
  <a:clrScheme name="Custom 8">
    <a:dk1>
      <a:srgbClr val="FFFFFE"/>
    </a:dk1>
    <a:lt1>
      <a:sysClr val="window" lastClr="FFFFFF"/>
    </a:lt1>
    <a:dk2>
      <a:srgbClr val="FFFFFE"/>
    </a:dk2>
    <a:lt2>
      <a:srgbClr val="EEECE1"/>
    </a:lt2>
    <a:accent1>
      <a:srgbClr val="588525"/>
    </a:accent1>
    <a:accent2>
      <a:srgbClr val="007CB7"/>
    </a:accent2>
    <a:accent3>
      <a:srgbClr val="39B0D2"/>
    </a:accent3>
    <a:accent4>
      <a:srgbClr val="93A42E"/>
    </a:accent4>
    <a:accent5>
      <a:srgbClr val="73B632"/>
    </a:accent5>
    <a:accent6>
      <a:srgbClr val="9AC864"/>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D80ECF6FB07345BF479974C0E3E535" ma:contentTypeVersion="2" ma:contentTypeDescription="Create a new document." ma:contentTypeScope="" ma:versionID="b04b3e4d6311df6822f3f59d9156bf58">
  <xsd:schema xmlns:xsd="http://www.w3.org/2001/XMLSchema" xmlns:xs="http://www.w3.org/2001/XMLSchema" xmlns:p="http://schemas.microsoft.com/office/2006/metadata/properties" xmlns:ns1="http://schemas.microsoft.com/sharepoint/v3" xmlns:ns2="cb9a9cbb-03c6-4940-a047-66a64be8a43e" targetNamespace="http://schemas.microsoft.com/office/2006/metadata/properties" ma:root="true" ma:fieldsID="7e413ee8149ada4f0c8d21e3da1a9d77" ns1:_="" ns2:_="">
    <xsd:import namespace="http://schemas.microsoft.com/sharepoint/v3"/>
    <xsd:import namespace="cb9a9cbb-03c6-4940-a047-66a64be8a43e"/>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b9a9cbb-03c6-4940-a047-66a64be8a43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A5C3E9-312D-41BF-ADA2-844E23D8B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b9a9cbb-03c6-4940-a047-66a64be8a4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F43D02-5EFB-4562-B202-9546676C3D75}">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cb9a9cbb-03c6-4940-a047-66a64be8a43e"/>
    <ds:schemaRef ds:uri="http://schemas.microsoft.com/sharepoint/v3"/>
    <ds:schemaRef ds:uri="http://www.w3.org/XML/1998/namespace"/>
  </ds:schemaRefs>
</ds:datastoreItem>
</file>

<file path=customXml/itemProps3.xml><?xml version="1.0" encoding="utf-8"?>
<ds:datastoreItem xmlns:ds="http://schemas.openxmlformats.org/officeDocument/2006/customXml" ds:itemID="{77F20CF2-AEA4-453F-A357-AFA7A587A5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7092</TotalTime>
  <Words>2465</Words>
  <Application>Microsoft Office PowerPoint</Application>
  <PresentationFormat>On-screen Show (16:9)</PresentationFormat>
  <Paragraphs>197</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Adobe Clean DC</vt:lpstr>
      <vt:lpstr>Arial</vt:lpstr>
      <vt:lpstr>Calibri</vt:lpstr>
      <vt:lpstr>Myriad Pro</vt:lpstr>
      <vt:lpstr>Symbol</vt:lpstr>
      <vt:lpstr>Office Theme</vt:lpstr>
      <vt:lpstr>Fraternal programs</vt:lpstr>
      <vt:lpstr>Fraternal programs history</vt:lpstr>
      <vt:lpstr>Fraternal programs today</vt:lpstr>
      <vt:lpstr>Birthday Book Club</vt:lpstr>
      <vt:lpstr>Do-Good Grant ® </vt:lpstr>
      <vt:lpstr>Final Wishes Resources </vt:lpstr>
      <vt:lpstr>Financial Relief Fund</vt:lpstr>
      <vt:lpstr>Scholarship Program</vt:lpstr>
      <vt:lpstr>Scholarship Program</vt:lpstr>
      <vt:lpstr>PowerPoint Presentation</vt:lpstr>
      <vt:lpstr>Newborn Life Insurance Benefit</vt:lpstr>
      <vt:lpstr>Orphan Support Benefit</vt:lpstr>
      <vt:lpstr>PerkSpot</vt:lpstr>
      <vt:lpstr>Terminal Illness Interest Relief</vt:lpstr>
      <vt:lpstr>Access these fraternal programs</vt:lpstr>
      <vt:lpstr>Thank you for coming!</vt:lpstr>
    </vt:vector>
  </TitlesOfParts>
  <Company>Modern Woodmen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Fraternal Programs PowerPoint</dc:title>
  <dc:creator>Jodi Scharer</dc:creator>
  <cp:keywords/>
  <dc:description/>
  <cp:lastModifiedBy>Porter, Hallie</cp:lastModifiedBy>
  <cp:revision>545</cp:revision>
  <cp:lastPrinted>2016-12-14T15:13:30Z</cp:lastPrinted>
  <dcterms:created xsi:type="dcterms:W3CDTF">2012-09-26T18:55:50Z</dcterms:created>
  <dcterms:modified xsi:type="dcterms:W3CDTF">2025-10-22T14:19:40Z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0x01010079D80ECF6FB07345BF479974C0E3E535</vt:lpwstr>
  </property>
  <property fmtid="{D5CDD505-2E9C-101B-9397-08002B2CF9AE}" pid="3" name="Order">
    <vt:r8>3600</vt:r8>
  </property>
  <property fmtid="{D5CDD505-2E9C-101B-9397-08002B2CF9AE}" pid="4" name="xd_ProgID">
    <vt:lpwstr/>
  </property>
  <property fmtid="{D5CDD505-2E9C-101B-9397-08002B2CF9AE}" pid="5" name="Image-Path">
    <vt:lpwstr/>
  </property>
  <property fmtid="{D5CDD505-2E9C-101B-9397-08002B2CF9AE}" pid="6" name="wic_System_Copyright">
    <vt:lpwstr/>
  </property>
  <property fmtid="{D5CDD505-2E9C-101B-9397-08002B2CF9AE}" pid="7" name="TemplateUrl">
    <vt:lpwstr/>
  </property>
</Properties>
</file>